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20" r:id="rId1"/>
  </p:sldMasterIdLst>
  <p:notesMasterIdLst>
    <p:notesMasterId r:id="rId45"/>
  </p:notesMasterIdLst>
  <p:handoutMasterIdLst>
    <p:handoutMasterId r:id="rId46"/>
  </p:handoutMasterIdLst>
  <p:sldIdLst>
    <p:sldId id="287" r:id="rId2"/>
    <p:sldId id="295" r:id="rId3"/>
    <p:sldId id="296" r:id="rId4"/>
    <p:sldId id="323" r:id="rId5"/>
    <p:sldId id="319" r:id="rId6"/>
    <p:sldId id="320" r:id="rId7"/>
    <p:sldId id="324" r:id="rId8"/>
    <p:sldId id="297" r:id="rId9"/>
    <p:sldId id="318" r:id="rId10"/>
    <p:sldId id="298" r:id="rId11"/>
    <p:sldId id="299" r:id="rId12"/>
    <p:sldId id="321" r:id="rId13"/>
    <p:sldId id="301" r:id="rId14"/>
    <p:sldId id="322" r:id="rId15"/>
    <p:sldId id="302" r:id="rId16"/>
    <p:sldId id="303" r:id="rId17"/>
    <p:sldId id="306" r:id="rId18"/>
    <p:sldId id="304" r:id="rId19"/>
    <p:sldId id="307" r:id="rId20"/>
    <p:sldId id="308" r:id="rId21"/>
    <p:sldId id="309" r:id="rId22"/>
    <p:sldId id="310" r:id="rId23"/>
    <p:sldId id="311" r:id="rId24"/>
    <p:sldId id="312" r:id="rId25"/>
    <p:sldId id="313" r:id="rId26"/>
    <p:sldId id="315" r:id="rId27"/>
    <p:sldId id="325" r:id="rId28"/>
    <p:sldId id="326" r:id="rId29"/>
    <p:sldId id="335" r:id="rId30"/>
    <p:sldId id="334" r:id="rId31"/>
    <p:sldId id="336" r:id="rId32"/>
    <p:sldId id="327" r:id="rId33"/>
    <p:sldId id="338" r:id="rId34"/>
    <p:sldId id="337" r:id="rId35"/>
    <p:sldId id="339" r:id="rId36"/>
    <p:sldId id="328" r:id="rId37"/>
    <p:sldId id="329" r:id="rId38"/>
    <p:sldId id="330" r:id="rId39"/>
    <p:sldId id="331" r:id="rId40"/>
    <p:sldId id="332" r:id="rId41"/>
    <p:sldId id="333" r:id="rId42"/>
    <p:sldId id="317" r:id="rId43"/>
    <p:sldId id="294" r:id="rId44"/>
  </p:sldIdLst>
  <p:sldSz cx="18288000" cy="10287000"/>
  <p:notesSz cx="6858000" cy="9144000"/>
  <p:embeddedFontLst>
    <p:embeddedFont>
      <p:font typeface="Calibri" panose="020F0502020204030204" pitchFamily="34" charset="0"/>
      <p:regular r:id="rId47"/>
      <p:bold r:id="rId48"/>
      <p:italic r:id="rId49"/>
      <p:boldItalic r:id="rId50"/>
    </p:embeddedFont>
    <p:embeddedFont>
      <p:font typeface="Calibri Light" panose="020F0302020204030204" pitchFamily="34" charset="0"/>
      <p:regular r:id="rId51"/>
      <p:italic r:id="rId52"/>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8DCF2"/>
    <a:srgbClr val="FFCC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34" autoAdjust="0"/>
    <p:restoredTop sz="94624" autoAdjust="0"/>
  </p:normalViewPr>
  <p:slideViewPr>
    <p:cSldViewPr snapToGrid="0">
      <p:cViewPr>
        <p:scale>
          <a:sx n="50" d="100"/>
          <a:sy n="50" d="100"/>
        </p:scale>
        <p:origin x="946" y="27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notesViewPr>
    <p:cSldViewPr snapToGrid="0">
      <p:cViewPr varScale="1">
        <p:scale>
          <a:sx n="62" d="100"/>
          <a:sy n="62" d="100"/>
        </p:scale>
        <p:origin x="3154" y="6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1.fntdata"/><Relationship Id="rId50" Type="http://schemas.openxmlformats.org/officeDocument/2006/relationships/font" Target="fonts/font4.fntdata"/><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2.fntdata"/><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5.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3.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3FA86EE7-89B6-FEE2-F11A-B1C827A6F2A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076B784-4FB6-471C-91EA-1AAA7047F172}" type="slidenum">
              <a:rPr lang="en-IN" smtClean="0"/>
              <a:pPr/>
              <a:t>‹#›</a:t>
            </a:fld>
            <a:endParaRPr lang="en-IN"/>
          </a:p>
        </p:txBody>
      </p:sp>
      <p:sp>
        <p:nvSpPr>
          <p:cNvPr id="9" name="Header Placeholder 8">
            <a:extLst>
              <a:ext uri="{FF2B5EF4-FFF2-40B4-BE49-F238E27FC236}">
                <a16:creationId xmlns:a16="http://schemas.microsoft.com/office/drawing/2014/main" id="{B6AE105E-16BB-A797-0565-5E95A0F7C51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en-IN" dirty="0" err="1"/>
              <a:t>xvs</a:t>
            </a:r>
            <a:endParaRPr lang="en-IN" dirty="0"/>
          </a:p>
        </p:txBody>
      </p:sp>
      <p:sp>
        <p:nvSpPr>
          <p:cNvPr id="12" name="Date Placeholder 11">
            <a:extLst>
              <a:ext uri="{FF2B5EF4-FFF2-40B4-BE49-F238E27FC236}">
                <a16:creationId xmlns:a16="http://schemas.microsoft.com/office/drawing/2014/main" id="{F4D49AAD-8FE3-8291-6D10-5C0BCFBE0E7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0F12033-2EDF-405D-A660-8698D41E1567}" type="datetime1">
              <a:rPr lang="en-US" smtClean="0"/>
              <a:pPr/>
              <a:t>4/17/2024</a:t>
            </a:fld>
            <a:endParaRPr lang="en-IN"/>
          </a:p>
        </p:txBody>
      </p:sp>
      <p:sp>
        <p:nvSpPr>
          <p:cNvPr id="14" name="Footer Placeholder 13">
            <a:extLst>
              <a:ext uri="{FF2B5EF4-FFF2-40B4-BE49-F238E27FC236}">
                <a16:creationId xmlns:a16="http://schemas.microsoft.com/office/drawing/2014/main" id="{23FBE854-ECCB-3414-A781-B2D310C20DD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en-IN"/>
              <a:t>SAD</a:t>
            </a:r>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hd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hf hdr="0"/>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I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4964682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28513622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IN"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27165289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4763" y="9601200"/>
            <a:ext cx="18283238" cy="685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23" y="9501474"/>
            <a:ext cx="18283238" cy="960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645920" y="1138428"/>
            <a:ext cx="15087600" cy="5349240"/>
          </a:xfrm>
        </p:spPr>
        <p:txBody>
          <a:bodyPr anchor="b">
            <a:normAutofit/>
          </a:bodyPr>
          <a:lstStyle>
            <a:lvl1pPr algn="l">
              <a:lnSpc>
                <a:spcPct val="85000"/>
              </a:lnSpc>
              <a:defRPr sz="12000" spc="-75"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650077" y="6683430"/>
            <a:ext cx="15087600" cy="1714500"/>
          </a:xfrm>
        </p:spPr>
        <p:txBody>
          <a:bodyPr lIns="91440" rIns="91440">
            <a:normAutofit/>
          </a:bodyPr>
          <a:lstStyle>
            <a:lvl1pPr marL="0" indent="0" algn="l">
              <a:buNone/>
              <a:defRPr sz="3600" cap="all" spc="300" baseline="0">
                <a:solidFill>
                  <a:schemeClr val="tx2"/>
                </a:solidFill>
                <a:latin typeface="+mj-lt"/>
              </a:defRPr>
            </a:lvl1pPr>
            <a:lvl2pPr marL="685800" indent="0" algn="ctr">
              <a:buNone/>
              <a:defRPr sz="3600"/>
            </a:lvl2pPr>
            <a:lvl3pPr marL="1371600" indent="0" algn="ctr">
              <a:buNone/>
              <a:defRPr sz="3600"/>
            </a:lvl3pPr>
            <a:lvl4pPr marL="2057400" indent="0" algn="ctr">
              <a:buNone/>
              <a:defRPr sz="3000"/>
            </a:lvl4pPr>
            <a:lvl5pPr marL="2743200" indent="0" algn="ctr">
              <a:buNone/>
              <a:defRPr sz="3000"/>
            </a:lvl5pPr>
            <a:lvl6pPr marL="3429000" indent="0" algn="ctr">
              <a:buNone/>
              <a:defRPr sz="3000"/>
            </a:lvl6pPr>
            <a:lvl7pPr marL="4114800" indent="0" algn="ctr">
              <a:buNone/>
              <a:defRPr sz="3000"/>
            </a:lvl7pPr>
            <a:lvl8pPr marL="4800600" indent="0" algn="ctr">
              <a:buNone/>
              <a:defRPr sz="3000"/>
            </a:lvl8pPr>
            <a:lvl9pPr marL="5486400" indent="0" algn="ctr">
              <a:buNone/>
              <a:defRPr sz="3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42A4A78-AB98-4C27-A03B-1FDB5F943EB5}" type="datetime4">
              <a:rPr lang="en-US" smtClean="0"/>
              <a:pPr/>
              <a:t>April 17, 2024</a:t>
            </a:fld>
            <a:endParaRPr lang="en-US"/>
          </a:p>
        </p:txBody>
      </p:sp>
      <p:sp>
        <p:nvSpPr>
          <p:cNvPr id="5" name="Footer Placeholder 4"/>
          <p:cNvSpPr>
            <a:spLocks noGrp="1"/>
          </p:cNvSpPr>
          <p:nvPr>
            <p:ph type="ftr" sz="quarter" idx="11"/>
          </p:nvPr>
        </p:nvSpPr>
        <p:spPr/>
        <p:txBody>
          <a:bodyPr/>
          <a:lstStyle/>
          <a:p>
            <a:r>
              <a:rPr lang="en-IN"/>
              <a:t>DEPARTMENT OF COMPUTER SCIENCE &amp; ENGINEERING   / PROJECT TITLE</a:t>
            </a:r>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a:t>
            </a:fld>
            <a:endParaRPr lang="en-US"/>
          </a:p>
        </p:txBody>
      </p:sp>
      <p:cxnSp>
        <p:nvCxnSpPr>
          <p:cNvPr id="9" name="Straight Connector 8"/>
          <p:cNvCxnSpPr/>
          <p:nvPr/>
        </p:nvCxnSpPr>
        <p:spPr>
          <a:xfrm>
            <a:off x="1811487" y="6515100"/>
            <a:ext cx="1481328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368803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613E0C0-228A-4082-81D2-A22D1B3A4D51}" type="datetime4">
              <a:rPr lang="en-US" smtClean="0"/>
              <a:pPr/>
              <a:t>April 17, 2024</a:t>
            </a:fld>
            <a:endParaRPr lang="en-US"/>
          </a:p>
        </p:txBody>
      </p:sp>
      <p:sp>
        <p:nvSpPr>
          <p:cNvPr id="5" name="Footer Placeholder 4"/>
          <p:cNvSpPr>
            <a:spLocks noGrp="1"/>
          </p:cNvSpPr>
          <p:nvPr>
            <p:ph type="ftr" sz="quarter" idx="11"/>
          </p:nvPr>
        </p:nvSpPr>
        <p:spPr/>
        <p:txBody>
          <a:bodyPr/>
          <a:lstStyle/>
          <a:p>
            <a:r>
              <a:rPr lang="en-IN"/>
              <a:t>DEPARTMENT OF COMPUTER SCIENCE &amp; ENGINEERING   / PROJECT TITLE</a:t>
            </a:r>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a:t>
            </a:fld>
            <a:endParaRPr lang="en-US"/>
          </a:p>
        </p:txBody>
      </p:sp>
    </p:spTree>
    <p:extLst>
      <p:ext uri="{BB962C8B-B14F-4D97-AF65-F5344CB8AC3E}">
        <p14:creationId xmlns:p14="http://schemas.microsoft.com/office/powerpoint/2010/main" val="29340503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4763" y="9601200"/>
            <a:ext cx="18283238" cy="685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23" y="9501474"/>
            <a:ext cx="18283238" cy="960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3087350" y="622168"/>
            <a:ext cx="3943350" cy="863613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57300" y="622167"/>
            <a:ext cx="11601450" cy="8636133"/>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4138729-B38B-4E7B-A4F9-C7D61D129B30}" type="datetime4">
              <a:rPr lang="en-US" smtClean="0"/>
              <a:pPr/>
              <a:t>April 17, 2024</a:t>
            </a:fld>
            <a:endParaRPr lang="en-US"/>
          </a:p>
        </p:txBody>
      </p:sp>
      <p:sp>
        <p:nvSpPr>
          <p:cNvPr id="5" name="Footer Placeholder 4"/>
          <p:cNvSpPr>
            <a:spLocks noGrp="1"/>
          </p:cNvSpPr>
          <p:nvPr>
            <p:ph type="ftr" sz="quarter" idx="11"/>
          </p:nvPr>
        </p:nvSpPr>
        <p:spPr/>
        <p:txBody>
          <a:bodyPr/>
          <a:lstStyle/>
          <a:p>
            <a:r>
              <a:rPr lang="en-IN"/>
              <a:t>DEPARTMENT OF COMPUTER SCIENCE &amp; ENGINEERING   / PROJECT TITLE</a:t>
            </a:r>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a:t>
            </a:fld>
            <a:endParaRPr lang="en-US"/>
          </a:p>
        </p:txBody>
      </p:sp>
    </p:spTree>
    <p:extLst>
      <p:ext uri="{BB962C8B-B14F-4D97-AF65-F5344CB8AC3E}">
        <p14:creationId xmlns:p14="http://schemas.microsoft.com/office/powerpoint/2010/main" val="17940506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1D00544-B2CB-480A-8E68-8A818093FCE5}" type="datetime4">
              <a:rPr lang="en-US" smtClean="0"/>
              <a:pPr/>
              <a:t>April 17, 2024</a:t>
            </a:fld>
            <a:endParaRPr lang="en-US"/>
          </a:p>
        </p:txBody>
      </p:sp>
      <p:sp>
        <p:nvSpPr>
          <p:cNvPr id="5" name="Footer Placeholder 4"/>
          <p:cNvSpPr>
            <a:spLocks noGrp="1"/>
          </p:cNvSpPr>
          <p:nvPr>
            <p:ph type="ftr" sz="quarter" idx="11"/>
          </p:nvPr>
        </p:nvSpPr>
        <p:spPr/>
        <p:txBody>
          <a:bodyPr/>
          <a:lstStyle/>
          <a:p>
            <a:r>
              <a:rPr lang="en-IN"/>
              <a:t>DEPARTMENT OF COMPUTER SCIENCE &amp; ENGINEERING   / PROJECT TITLE</a:t>
            </a:r>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a:t>
            </a:fld>
            <a:endParaRPr lang="en-US"/>
          </a:p>
        </p:txBody>
      </p:sp>
    </p:spTree>
    <p:extLst>
      <p:ext uri="{BB962C8B-B14F-4D97-AF65-F5344CB8AC3E}">
        <p14:creationId xmlns:p14="http://schemas.microsoft.com/office/powerpoint/2010/main" val="13376484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4763" y="9601200"/>
            <a:ext cx="18283238" cy="685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23" y="9501474"/>
            <a:ext cx="18283238" cy="960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45920" y="1138428"/>
            <a:ext cx="15087600" cy="5349240"/>
          </a:xfrm>
        </p:spPr>
        <p:txBody>
          <a:bodyPr anchor="b" anchorCtr="0">
            <a:normAutofit/>
          </a:bodyPr>
          <a:lstStyle>
            <a:lvl1pPr>
              <a:lnSpc>
                <a:spcPct val="85000"/>
              </a:lnSpc>
              <a:defRPr sz="12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645920" y="6679692"/>
            <a:ext cx="15087600" cy="1714500"/>
          </a:xfrm>
        </p:spPr>
        <p:txBody>
          <a:bodyPr lIns="91440" rIns="91440" anchor="t" anchorCtr="0">
            <a:normAutofit/>
          </a:bodyPr>
          <a:lstStyle>
            <a:lvl1pPr marL="0" indent="0">
              <a:buNone/>
              <a:defRPr sz="3600" cap="all" spc="300" baseline="0">
                <a:solidFill>
                  <a:schemeClr val="tx2"/>
                </a:solidFill>
                <a:latin typeface="+mj-lt"/>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EC21569-787D-4B28-BF58-C15BD049FF4C}" type="datetime4">
              <a:rPr lang="en-US" smtClean="0"/>
              <a:pPr/>
              <a:t>April 17, 2024</a:t>
            </a:fld>
            <a:endParaRPr lang="en-US"/>
          </a:p>
        </p:txBody>
      </p:sp>
      <p:sp>
        <p:nvSpPr>
          <p:cNvPr id="5" name="Footer Placeholder 4"/>
          <p:cNvSpPr>
            <a:spLocks noGrp="1"/>
          </p:cNvSpPr>
          <p:nvPr>
            <p:ph type="ftr" sz="quarter" idx="11"/>
          </p:nvPr>
        </p:nvSpPr>
        <p:spPr/>
        <p:txBody>
          <a:bodyPr/>
          <a:lstStyle/>
          <a:p>
            <a:r>
              <a:rPr lang="en-IN"/>
              <a:t>DEPARTMENT OF COMPUTER SCIENCE &amp; ENGINEERING   / PROJECT TITLE</a:t>
            </a:r>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a:t>
            </a:fld>
            <a:endParaRPr lang="en-US"/>
          </a:p>
        </p:txBody>
      </p:sp>
      <p:cxnSp>
        <p:nvCxnSpPr>
          <p:cNvPr id="9" name="Straight Connector 8"/>
          <p:cNvCxnSpPr/>
          <p:nvPr/>
        </p:nvCxnSpPr>
        <p:spPr>
          <a:xfrm>
            <a:off x="1811487" y="6515100"/>
            <a:ext cx="1481328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69692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645920" y="429905"/>
            <a:ext cx="15087600" cy="217613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645919" y="2768601"/>
            <a:ext cx="7406640" cy="60350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9326880" y="2768603"/>
            <a:ext cx="7406640" cy="60350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C689255-858F-4E3D-94A1-E1E39F87E4E8}" type="datetime4">
              <a:rPr lang="en-US" smtClean="0"/>
              <a:pPr/>
              <a:t>April 17, 2024</a:t>
            </a:fld>
            <a:endParaRPr lang="en-US"/>
          </a:p>
        </p:txBody>
      </p:sp>
      <p:sp>
        <p:nvSpPr>
          <p:cNvPr id="6" name="Footer Placeholder 5"/>
          <p:cNvSpPr>
            <a:spLocks noGrp="1"/>
          </p:cNvSpPr>
          <p:nvPr>
            <p:ph type="ftr" sz="quarter" idx="11"/>
          </p:nvPr>
        </p:nvSpPr>
        <p:spPr/>
        <p:txBody>
          <a:bodyPr/>
          <a:lstStyle/>
          <a:p>
            <a:r>
              <a:rPr lang="en-IN"/>
              <a:t>DEPARTMENT OF COMPUTER SCIENCE &amp; ENGINEERING   / PROJECT TITLE</a:t>
            </a:r>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a:t>
            </a:fld>
            <a:endParaRPr lang="en-US"/>
          </a:p>
        </p:txBody>
      </p:sp>
    </p:spTree>
    <p:extLst>
      <p:ext uri="{BB962C8B-B14F-4D97-AF65-F5344CB8AC3E}">
        <p14:creationId xmlns:p14="http://schemas.microsoft.com/office/powerpoint/2010/main" val="11725482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645920" y="429905"/>
            <a:ext cx="15087600" cy="2176136"/>
          </a:xfrm>
        </p:spPr>
        <p:txBody>
          <a:bodyPr/>
          <a:lstStyle/>
          <a:p>
            <a:r>
              <a:rPr lang="en-US"/>
              <a:t>Click to edit Master title style</a:t>
            </a:r>
            <a:endParaRPr lang="en-US" dirty="0"/>
          </a:p>
        </p:txBody>
      </p:sp>
      <p:sp>
        <p:nvSpPr>
          <p:cNvPr id="3" name="Text Placeholder 2"/>
          <p:cNvSpPr>
            <a:spLocks noGrp="1"/>
          </p:cNvSpPr>
          <p:nvPr>
            <p:ph type="body" idx="1"/>
          </p:nvPr>
        </p:nvSpPr>
        <p:spPr>
          <a:xfrm>
            <a:off x="1645920" y="2769078"/>
            <a:ext cx="7406640" cy="1104423"/>
          </a:xfrm>
        </p:spPr>
        <p:txBody>
          <a:bodyPr lIns="91440" rIns="91440" anchor="ctr">
            <a:normAutofit/>
          </a:bodyPr>
          <a:lstStyle>
            <a:lvl1pPr marL="0" indent="0">
              <a:buNone/>
              <a:defRPr sz="3000" b="0" cap="all" baseline="0">
                <a:solidFill>
                  <a:schemeClr val="tx2"/>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4" name="Content Placeholder 3"/>
          <p:cNvSpPr>
            <a:spLocks noGrp="1"/>
          </p:cNvSpPr>
          <p:nvPr>
            <p:ph sz="half" idx="2"/>
          </p:nvPr>
        </p:nvSpPr>
        <p:spPr>
          <a:xfrm>
            <a:off x="1645920" y="3873501"/>
            <a:ext cx="7406640" cy="5067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9326880" y="2769078"/>
            <a:ext cx="7406640" cy="1104423"/>
          </a:xfrm>
        </p:spPr>
        <p:txBody>
          <a:bodyPr lIns="91440" rIns="91440" anchor="ctr">
            <a:normAutofit/>
          </a:bodyPr>
          <a:lstStyle>
            <a:lvl1pPr marL="0" indent="0">
              <a:buNone/>
              <a:defRPr sz="3000" b="0" cap="all" baseline="0">
                <a:solidFill>
                  <a:schemeClr val="tx2"/>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6" name="Content Placeholder 5"/>
          <p:cNvSpPr>
            <a:spLocks noGrp="1"/>
          </p:cNvSpPr>
          <p:nvPr>
            <p:ph sz="quarter" idx="4"/>
          </p:nvPr>
        </p:nvSpPr>
        <p:spPr>
          <a:xfrm>
            <a:off x="9326880" y="3873501"/>
            <a:ext cx="7406640" cy="5067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F56071E2-7C69-E08A-1AFE-2E7A0032A58B}"/>
              </a:ext>
            </a:extLst>
          </p:cNvPr>
          <p:cNvSpPr>
            <a:spLocks noGrp="1"/>
          </p:cNvSpPr>
          <p:nvPr>
            <p:ph type="dt" sz="half" idx="10"/>
          </p:nvPr>
        </p:nvSpPr>
        <p:spPr/>
        <p:txBody>
          <a:bodyPr/>
          <a:lstStyle/>
          <a:p>
            <a:fld id="{A81B212C-96E6-4A1C-BD8B-5A9E1F64C4D6}" type="datetime4">
              <a:rPr lang="en-US" smtClean="0"/>
              <a:pPr/>
              <a:t>April 17, 2024</a:t>
            </a:fld>
            <a:endParaRPr lang="en-US"/>
          </a:p>
        </p:txBody>
      </p:sp>
      <p:sp>
        <p:nvSpPr>
          <p:cNvPr id="11" name="Footer Placeholder 10">
            <a:extLst>
              <a:ext uri="{FF2B5EF4-FFF2-40B4-BE49-F238E27FC236}">
                <a16:creationId xmlns:a16="http://schemas.microsoft.com/office/drawing/2014/main" id="{B66C106E-F7C0-F15E-EEAE-7574BABE5A8F}"/>
              </a:ext>
            </a:extLst>
          </p:cNvPr>
          <p:cNvSpPr>
            <a:spLocks noGrp="1"/>
          </p:cNvSpPr>
          <p:nvPr>
            <p:ph type="ftr" sz="quarter" idx="11"/>
          </p:nvPr>
        </p:nvSpPr>
        <p:spPr/>
        <p:txBody>
          <a:bodyPr/>
          <a:lstStyle/>
          <a:p>
            <a:r>
              <a:rPr lang="en-IN"/>
              <a:t>DEPARTMENT OF COMPUTER SCIENCE &amp; ENGINEERING   / PROJECT TITLE</a:t>
            </a:r>
          </a:p>
        </p:txBody>
      </p:sp>
      <p:sp>
        <p:nvSpPr>
          <p:cNvPr id="12" name="Slide Number Placeholder 11">
            <a:extLst>
              <a:ext uri="{FF2B5EF4-FFF2-40B4-BE49-F238E27FC236}">
                <a16:creationId xmlns:a16="http://schemas.microsoft.com/office/drawing/2014/main" id="{8A0CD58A-C169-060C-DAE9-BEFB15E63BE6}"/>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a:t>
            </a:fld>
            <a:endParaRPr lang="en-US"/>
          </a:p>
        </p:txBody>
      </p:sp>
    </p:spTree>
    <p:extLst>
      <p:ext uri="{BB962C8B-B14F-4D97-AF65-F5344CB8AC3E}">
        <p14:creationId xmlns:p14="http://schemas.microsoft.com/office/powerpoint/2010/main" val="14673175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0E3FEEA-94A0-4780-8034-6B4F50182C72}" type="datetime4">
              <a:rPr lang="en-US" smtClean="0"/>
              <a:pPr/>
              <a:t>April 17, 2024</a:t>
            </a:fld>
            <a:endParaRPr lang="en-US"/>
          </a:p>
        </p:txBody>
      </p:sp>
      <p:sp>
        <p:nvSpPr>
          <p:cNvPr id="4" name="Footer Placeholder 3"/>
          <p:cNvSpPr>
            <a:spLocks noGrp="1"/>
          </p:cNvSpPr>
          <p:nvPr>
            <p:ph type="ftr" sz="quarter" idx="11"/>
          </p:nvPr>
        </p:nvSpPr>
        <p:spPr/>
        <p:txBody>
          <a:bodyPr/>
          <a:lstStyle/>
          <a:p>
            <a:r>
              <a:rPr lang="en-IN"/>
              <a:t>DEPARTMENT OF COMPUTER SCIENCE &amp; ENGINEERING   / PROJECT TITLE</a:t>
            </a:r>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a:t>
            </a:fld>
            <a:endParaRPr lang="en-US"/>
          </a:p>
        </p:txBody>
      </p:sp>
    </p:spTree>
    <p:extLst>
      <p:ext uri="{BB962C8B-B14F-4D97-AF65-F5344CB8AC3E}">
        <p14:creationId xmlns:p14="http://schemas.microsoft.com/office/powerpoint/2010/main" val="10741795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5" name="Rectangle 4"/>
          <p:cNvSpPr/>
          <p:nvPr/>
        </p:nvSpPr>
        <p:spPr>
          <a:xfrm>
            <a:off x="4763" y="9601200"/>
            <a:ext cx="18283238" cy="685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23" y="9501474"/>
            <a:ext cx="18283238" cy="960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F6CA7D8D-414D-3E98-2A4E-41E1C7826D6F}"/>
              </a:ext>
            </a:extLst>
          </p:cNvPr>
          <p:cNvSpPr>
            <a:spLocks noGrp="1"/>
          </p:cNvSpPr>
          <p:nvPr>
            <p:ph type="dt" sz="half" idx="10"/>
          </p:nvPr>
        </p:nvSpPr>
        <p:spPr/>
        <p:txBody>
          <a:bodyPr/>
          <a:lstStyle/>
          <a:p>
            <a:fld id="{84B1D917-16EA-4D69-8845-9832B0C2F6AA}" type="datetime4">
              <a:rPr lang="en-US" smtClean="0"/>
              <a:pPr/>
              <a:t>April 17, 2024</a:t>
            </a:fld>
            <a:endParaRPr lang="en-US"/>
          </a:p>
        </p:txBody>
      </p:sp>
      <p:sp>
        <p:nvSpPr>
          <p:cNvPr id="3" name="Footer Placeholder 2">
            <a:extLst>
              <a:ext uri="{FF2B5EF4-FFF2-40B4-BE49-F238E27FC236}">
                <a16:creationId xmlns:a16="http://schemas.microsoft.com/office/drawing/2014/main" id="{16911686-75FC-885E-9B6C-C71102A6083A}"/>
              </a:ext>
            </a:extLst>
          </p:cNvPr>
          <p:cNvSpPr>
            <a:spLocks noGrp="1"/>
          </p:cNvSpPr>
          <p:nvPr>
            <p:ph type="ftr" sz="quarter" idx="11"/>
          </p:nvPr>
        </p:nvSpPr>
        <p:spPr/>
        <p:txBody>
          <a:bodyPr/>
          <a:lstStyle/>
          <a:p>
            <a:r>
              <a:rPr lang="en-IN"/>
              <a:t>DEPARTMENT OF COMPUTER SCIENCE &amp; ENGINEERING   / PROJECT TITLE</a:t>
            </a:r>
          </a:p>
        </p:txBody>
      </p:sp>
      <p:sp>
        <p:nvSpPr>
          <p:cNvPr id="4" name="Slide Number Placeholder 3">
            <a:extLst>
              <a:ext uri="{FF2B5EF4-FFF2-40B4-BE49-F238E27FC236}">
                <a16:creationId xmlns:a16="http://schemas.microsoft.com/office/drawing/2014/main" id="{602F1127-9E64-DE43-F6A4-F7AD9B59A699}"/>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a:t>
            </a:fld>
            <a:endParaRPr lang="en-US"/>
          </a:p>
        </p:txBody>
      </p:sp>
    </p:spTree>
    <p:extLst>
      <p:ext uri="{BB962C8B-B14F-4D97-AF65-F5344CB8AC3E}">
        <p14:creationId xmlns:p14="http://schemas.microsoft.com/office/powerpoint/2010/main" val="9360660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25" y="0"/>
            <a:ext cx="6076187" cy="10287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6060107" y="0"/>
            <a:ext cx="96012" cy="10287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5800" y="891538"/>
            <a:ext cx="4800600" cy="3429000"/>
          </a:xfrm>
        </p:spPr>
        <p:txBody>
          <a:bodyPr anchor="b">
            <a:normAutofit/>
          </a:bodyPr>
          <a:lstStyle>
            <a:lvl1pPr>
              <a:defRPr sz="54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7200900" y="1097280"/>
            <a:ext cx="9738360" cy="78867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4389120"/>
            <a:ext cx="4800600" cy="5068686"/>
          </a:xfrm>
        </p:spPr>
        <p:txBody>
          <a:bodyPr lIns="91440" rIns="91440">
            <a:normAutofit/>
          </a:bodyPr>
          <a:lstStyle>
            <a:lvl1pPr marL="0" indent="0">
              <a:buNone/>
              <a:defRPr sz="2250">
                <a:solidFill>
                  <a:srgbClr val="FFFFFF"/>
                </a:solidFill>
              </a:defRPr>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5" name="Date Placeholder 4"/>
          <p:cNvSpPr>
            <a:spLocks noGrp="1"/>
          </p:cNvSpPr>
          <p:nvPr>
            <p:ph type="dt" sz="half" idx="10"/>
          </p:nvPr>
        </p:nvSpPr>
        <p:spPr>
          <a:xfrm>
            <a:off x="698268" y="9689678"/>
            <a:ext cx="3927765" cy="547688"/>
          </a:xfrm>
        </p:spPr>
        <p:txBody>
          <a:bodyPr/>
          <a:lstStyle>
            <a:lvl1pPr algn="l">
              <a:defRPr/>
            </a:lvl1pPr>
          </a:lstStyle>
          <a:p>
            <a:fld id="{5A61ED53-1557-48CE-8123-0F97BD6F5650}" type="datetime4">
              <a:rPr lang="en-US" smtClean="0"/>
              <a:pPr/>
              <a:t>April 17, 2024</a:t>
            </a:fld>
            <a:endParaRPr lang="en-US"/>
          </a:p>
        </p:txBody>
      </p:sp>
      <p:sp>
        <p:nvSpPr>
          <p:cNvPr id="6" name="Footer Placeholder 5"/>
          <p:cNvSpPr>
            <a:spLocks noGrp="1"/>
          </p:cNvSpPr>
          <p:nvPr>
            <p:ph type="ftr" sz="quarter" idx="11"/>
          </p:nvPr>
        </p:nvSpPr>
        <p:spPr>
          <a:xfrm>
            <a:off x="7200900" y="9689678"/>
            <a:ext cx="6972300" cy="547688"/>
          </a:xfrm>
        </p:spPr>
        <p:txBody>
          <a:bodyPr/>
          <a:lstStyle>
            <a:lvl1pPr algn="l">
              <a:defRPr>
                <a:solidFill>
                  <a:schemeClr val="tx2"/>
                </a:solidFill>
              </a:defRPr>
            </a:lvl1pPr>
          </a:lstStyle>
          <a:p>
            <a:r>
              <a:rPr lang="en-IN"/>
              <a:t>DEPARTMENT OF COMPUTER SCIENCE &amp; ENGINEERING   / PROJECT TITLE</a:t>
            </a:r>
          </a:p>
        </p:txBody>
      </p:sp>
      <p:sp>
        <p:nvSpPr>
          <p:cNvPr id="7" name="Slide Number Placeholder 6"/>
          <p:cNvSpPr>
            <a:spLocks noGrp="1"/>
          </p:cNvSpPr>
          <p:nvPr>
            <p:ph type="sldNum" sz="quarter" idx="12"/>
          </p:nvPr>
        </p:nvSpPr>
        <p:spPr/>
        <p:txBody>
          <a:bodyPr/>
          <a:lstStyle>
            <a:lvl1pPr>
              <a:defRPr>
                <a:solidFill>
                  <a:schemeClr val="tx2"/>
                </a:solidFill>
              </a:defRPr>
            </a:lvl1p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a:t>
            </a:fld>
            <a:endParaRPr lang="en-US"/>
          </a:p>
        </p:txBody>
      </p:sp>
    </p:spTree>
    <p:extLst>
      <p:ext uri="{BB962C8B-B14F-4D97-AF65-F5344CB8AC3E}">
        <p14:creationId xmlns:p14="http://schemas.microsoft.com/office/powerpoint/2010/main" val="38491280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1" y="7429500"/>
            <a:ext cx="18283238" cy="2857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23" y="7372614"/>
            <a:ext cx="18283238" cy="960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45920" y="7612380"/>
            <a:ext cx="15169896" cy="1234440"/>
          </a:xfrm>
        </p:spPr>
        <p:txBody>
          <a:bodyPr lIns="91440" tIns="0" rIns="91440" bIns="0" anchor="b">
            <a:noAutofit/>
          </a:bodyPr>
          <a:lstStyle>
            <a:lvl1pPr>
              <a:defRPr sz="54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23" y="0"/>
            <a:ext cx="18287978" cy="7372614"/>
          </a:xfrm>
          <a:blipFill>
            <a:blip r:embed="rId2"/>
            <a:stretch>
              <a:fillRect/>
            </a:stretch>
          </a:blipFill>
        </p:spPr>
        <p:txBody>
          <a:bodyPr lIns="457200" tIns="457200" anchor="t"/>
          <a:lstStyle>
            <a:lvl1pPr marL="0" indent="0">
              <a:buNone/>
              <a:defRPr sz="4800">
                <a:solidFill>
                  <a:schemeClr val="bg1"/>
                </a:solidFill>
              </a:defRPr>
            </a:lvl1pPr>
            <a:lvl2pPr marL="685800" indent="0">
              <a:buNone/>
              <a:defRPr sz="4200"/>
            </a:lvl2pPr>
            <a:lvl3pPr marL="1371600" indent="0">
              <a:buNone/>
              <a:defRPr sz="3600"/>
            </a:lvl3pPr>
            <a:lvl4pPr marL="2057400" indent="0">
              <a:buNone/>
              <a:defRPr sz="3000"/>
            </a:lvl4pPr>
            <a:lvl5pPr marL="2743200" indent="0">
              <a:buNone/>
              <a:defRPr sz="3000"/>
            </a:lvl5pPr>
            <a:lvl6pPr marL="3429000" indent="0">
              <a:buNone/>
              <a:defRPr sz="3000"/>
            </a:lvl6pPr>
            <a:lvl7pPr marL="4114800" indent="0">
              <a:buNone/>
              <a:defRPr sz="3000"/>
            </a:lvl7pPr>
            <a:lvl8pPr marL="4800600" indent="0">
              <a:buNone/>
              <a:defRPr sz="3000"/>
            </a:lvl8pPr>
            <a:lvl9pPr marL="5486400" indent="0">
              <a:buNone/>
              <a:defRPr sz="3000"/>
            </a:lvl9pPr>
          </a:lstStyle>
          <a:p>
            <a:r>
              <a:rPr lang="en-US"/>
              <a:t>Click icon to add picture</a:t>
            </a:r>
            <a:endParaRPr lang="en-US" dirty="0"/>
          </a:p>
        </p:txBody>
      </p:sp>
      <p:sp>
        <p:nvSpPr>
          <p:cNvPr id="4" name="Text Placeholder 3"/>
          <p:cNvSpPr>
            <a:spLocks noGrp="1"/>
          </p:cNvSpPr>
          <p:nvPr>
            <p:ph type="body" sz="half" idx="2"/>
          </p:nvPr>
        </p:nvSpPr>
        <p:spPr>
          <a:xfrm>
            <a:off x="1645920" y="8860535"/>
            <a:ext cx="15169896" cy="891540"/>
          </a:xfrm>
        </p:spPr>
        <p:txBody>
          <a:bodyPr lIns="91440" tIns="0" rIns="91440" bIns="0">
            <a:normAutofit/>
          </a:bodyPr>
          <a:lstStyle>
            <a:lvl1pPr marL="0" indent="0">
              <a:spcBef>
                <a:spcPts val="0"/>
              </a:spcBef>
              <a:spcAft>
                <a:spcPts val="900"/>
              </a:spcAft>
              <a:buNone/>
              <a:defRPr sz="2250">
                <a:solidFill>
                  <a:srgbClr val="FFFFFF"/>
                </a:solidFill>
              </a:defRPr>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5" name="Date Placeholder 4"/>
          <p:cNvSpPr>
            <a:spLocks noGrp="1"/>
          </p:cNvSpPr>
          <p:nvPr>
            <p:ph type="dt" sz="half" idx="10"/>
          </p:nvPr>
        </p:nvSpPr>
        <p:spPr/>
        <p:txBody>
          <a:bodyPr/>
          <a:lstStyle/>
          <a:p>
            <a:fld id="{66FC48DB-39AD-497D-8330-7463C2179DE1}" type="datetime4">
              <a:rPr lang="en-US" smtClean="0"/>
              <a:pPr/>
              <a:t>April 17, 2024</a:t>
            </a:fld>
            <a:endParaRPr lang="en-US"/>
          </a:p>
        </p:txBody>
      </p:sp>
      <p:sp>
        <p:nvSpPr>
          <p:cNvPr id="6" name="Footer Placeholder 5"/>
          <p:cNvSpPr>
            <a:spLocks noGrp="1"/>
          </p:cNvSpPr>
          <p:nvPr>
            <p:ph type="ftr" sz="quarter" idx="11"/>
          </p:nvPr>
        </p:nvSpPr>
        <p:spPr/>
        <p:txBody>
          <a:bodyPr/>
          <a:lstStyle/>
          <a:p>
            <a:r>
              <a:rPr lang="en-IN"/>
              <a:t>DEPARTMENT OF COMPUTER SCIENCE &amp; ENGINEERING   / PROJECT TITLE</a:t>
            </a:r>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a:t>
            </a:fld>
            <a:endParaRPr lang="en-US"/>
          </a:p>
        </p:txBody>
      </p:sp>
    </p:spTree>
    <p:extLst>
      <p:ext uri="{BB962C8B-B14F-4D97-AF65-F5344CB8AC3E}">
        <p14:creationId xmlns:p14="http://schemas.microsoft.com/office/powerpoint/2010/main" val="24356468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2" y="9601200"/>
            <a:ext cx="18288000" cy="685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 y="9501474"/>
            <a:ext cx="18288002" cy="9899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645920" y="429905"/>
            <a:ext cx="15087600" cy="2176136"/>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645920" y="2768601"/>
            <a:ext cx="15087600" cy="603504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645921" y="9689678"/>
            <a:ext cx="3708407" cy="547688"/>
          </a:xfrm>
          <a:prstGeom prst="rect">
            <a:avLst/>
          </a:prstGeom>
        </p:spPr>
        <p:txBody>
          <a:bodyPr vert="horz" lIns="91440" tIns="45720" rIns="91440" bIns="45720" rtlCol="0" anchor="ctr"/>
          <a:lstStyle>
            <a:lvl1pPr algn="l">
              <a:defRPr sz="1350">
                <a:solidFill>
                  <a:srgbClr val="FFFFFF"/>
                </a:solidFill>
              </a:defRPr>
            </a:lvl1pPr>
          </a:lstStyle>
          <a:p>
            <a:fld id="{04A8CDA6-3F51-4CAD-8EC3-2E80C1A81474}" type="datetime4">
              <a:rPr lang="en-US" smtClean="0"/>
              <a:pPr/>
              <a:t>April 17, 2024</a:t>
            </a:fld>
            <a:endParaRPr lang="en-US"/>
          </a:p>
        </p:txBody>
      </p:sp>
      <p:sp>
        <p:nvSpPr>
          <p:cNvPr id="5" name="Footer Placeholder 4"/>
          <p:cNvSpPr>
            <a:spLocks noGrp="1"/>
          </p:cNvSpPr>
          <p:nvPr>
            <p:ph type="ftr" sz="quarter" idx="3"/>
          </p:nvPr>
        </p:nvSpPr>
        <p:spPr>
          <a:xfrm>
            <a:off x="5529278" y="9689678"/>
            <a:ext cx="7234206" cy="547688"/>
          </a:xfrm>
          <a:prstGeom prst="rect">
            <a:avLst/>
          </a:prstGeom>
        </p:spPr>
        <p:txBody>
          <a:bodyPr vert="horz" lIns="91440" tIns="45720" rIns="91440" bIns="45720" rtlCol="0" anchor="ctr"/>
          <a:lstStyle>
            <a:lvl1pPr algn="ctr">
              <a:defRPr sz="1350" cap="all" baseline="0">
                <a:solidFill>
                  <a:srgbClr val="FFFFFF"/>
                </a:solidFill>
              </a:defRPr>
            </a:lvl1pPr>
          </a:lstStyle>
          <a:p>
            <a:r>
              <a:rPr lang="en-IN"/>
              <a:t>DEPARTMENT OF COMPUTER SCIENCE &amp; ENGINEERING   / PROJECT TITLE</a:t>
            </a:r>
          </a:p>
        </p:txBody>
      </p:sp>
      <p:sp>
        <p:nvSpPr>
          <p:cNvPr id="6" name="Slide Number Placeholder 5"/>
          <p:cNvSpPr>
            <a:spLocks noGrp="1"/>
          </p:cNvSpPr>
          <p:nvPr>
            <p:ph type="sldNum" sz="quarter" idx="4"/>
          </p:nvPr>
        </p:nvSpPr>
        <p:spPr>
          <a:xfrm>
            <a:off x="14850688" y="9689678"/>
            <a:ext cx="1968038" cy="547688"/>
          </a:xfrm>
          <a:prstGeom prst="rect">
            <a:avLst/>
          </a:prstGeom>
        </p:spPr>
        <p:txBody>
          <a:bodyPr vert="horz" lIns="91440" tIns="45720" rIns="91440" bIns="45720" rtlCol="0" anchor="ctr"/>
          <a:lstStyle>
            <a:lvl1pPr algn="r">
              <a:defRPr sz="1575">
                <a:solidFill>
                  <a:srgbClr val="FFFFFF"/>
                </a:solidFill>
              </a:defRPr>
            </a:lvl1p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a:t>
            </a:fld>
            <a:endParaRPr lang="en-US"/>
          </a:p>
        </p:txBody>
      </p:sp>
      <p:cxnSp>
        <p:nvCxnSpPr>
          <p:cNvPr id="10" name="Straight Connector 9"/>
          <p:cNvCxnSpPr/>
          <p:nvPr/>
        </p:nvCxnSpPr>
        <p:spPr>
          <a:xfrm>
            <a:off x="1790298" y="2606768"/>
            <a:ext cx="149504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31256717"/>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hf hdr="0"/>
  <p:txStyles>
    <p:titleStyle>
      <a:lvl1pPr algn="l" defTabSz="1371600" rtl="0" eaLnBrk="1" latinLnBrk="0" hangingPunct="1">
        <a:lnSpc>
          <a:spcPct val="85000"/>
        </a:lnSpc>
        <a:spcBef>
          <a:spcPct val="0"/>
        </a:spcBef>
        <a:buNone/>
        <a:defRPr sz="7200" kern="1200" spc="-75" baseline="0">
          <a:solidFill>
            <a:schemeClr val="tx1">
              <a:lumMod val="75000"/>
              <a:lumOff val="25000"/>
            </a:schemeClr>
          </a:solidFill>
          <a:latin typeface="+mj-lt"/>
          <a:ea typeface="+mj-ea"/>
          <a:cs typeface="+mj-cs"/>
        </a:defRPr>
      </a:lvl1pPr>
    </p:titleStyle>
    <p:bodyStyle>
      <a:lvl1pPr marL="137160" indent="-137160" algn="l" defTabSz="1371600" rtl="0" eaLnBrk="1" latinLnBrk="0" hangingPunct="1">
        <a:lnSpc>
          <a:spcPct val="90000"/>
        </a:lnSpc>
        <a:spcBef>
          <a:spcPts val="1800"/>
        </a:spcBef>
        <a:spcAft>
          <a:spcPts val="300"/>
        </a:spcAft>
        <a:buClr>
          <a:schemeClr val="accent1"/>
        </a:buClr>
        <a:buSzPct val="100000"/>
        <a:buFont typeface="Calibri" panose="020F0502020204030204" pitchFamily="34" charset="0"/>
        <a:buChar char=" "/>
        <a:defRPr sz="3000" kern="1200">
          <a:solidFill>
            <a:schemeClr val="tx1">
              <a:lumMod val="75000"/>
              <a:lumOff val="25000"/>
            </a:schemeClr>
          </a:solidFill>
          <a:latin typeface="+mn-lt"/>
          <a:ea typeface="+mn-ea"/>
          <a:cs typeface="+mn-cs"/>
        </a:defRPr>
      </a:lvl1pPr>
      <a:lvl2pPr marL="576072" indent="-274320" algn="l" defTabSz="1371600" rtl="0" eaLnBrk="1" latinLnBrk="0" hangingPunct="1">
        <a:lnSpc>
          <a:spcPct val="90000"/>
        </a:lnSpc>
        <a:spcBef>
          <a:spcPts val="300"/>
        </a:spcBef>
        <a:spcAft>
          <a:spcPts val="600"/>
        </a:spcAft>
        <a:buClr>
          <a:schemeClr val="accent1"/>
        </a:buClr>
        <a:buFont typeface="Calibri" pitchFamily="34" charset="0"/>
        <a:buChar char="◦"/>
        <a:defRPr sz="2700" kern="1200">
          <a:solidFill>
            <a:schemeClr val="tx1">
              <a:lumMod val="75000"/>
              <a:lumOff val="25000"/>
            </a:schemeClr>
          </a:solidFill>
          <a:latin typeface="+mn-lt"/>
          <a:ea typeface="+mn-ea"/>
          <a:cs typeface="+mn-cs"/>
        </a:defRPr>
      </a:lvl2pPr>
      <a:lvl3pPr marL="850392" indent="-274320" algn="l" defTabSz="1371600" rtl="0" eaLnBrk="1" latinLnBrk="0" hangingPunct="1">
        <a:lnSpc>
          <a:spcPct val="90000"/>
        </a:lnSpc>
        <a:spcBef>
          <a:spcPts val="300"/>
        </a:spcBef>
        <a:spcAft>
          <a:spcPts val="600"/>
        </a:spcAft>
        <a:buClr>
          <a:schemeClr val="accent1"/>
        </a:buClr>
        <a:buFont typeface="Calibri" pitchFamily="34" charset="0"/>
        <a:buChar char="◦"/>
        <a:defRPr sz="2100" kern="1200">
          <a:solidFill>
            <a:schemeClr val="tx1">
              <a:lumMod val="75000"/>
              <a:lumOff val="25000"/>
            </a:schemeClr>
          </a:solidFill>
          <a:latin typeface="+mn-lt"/>
          <a:ea typeface="+mn-ea"/>
          <a:cs typeface="+mn-cs"/>
        </a:defRPr>
      </a:lvl3pPr>
      <a:lvl4pPr marL="1124712" indent="-274320" algn="l" defTabSz="1371600" rtl="0" eaLnBrk="1" latinLnBrk="0" hangingPunct="1">
        <a:lnSpc>
          <a:spcPct val="90000"/>
        </a:lnSpc>
        <a:spcBef>
          <a:spcPts val="300"/>
        </a:spcBef>
        <a:spcAft>
          <a:spcPts val="600"/>
        </a:spcAft>
        <a:buClr>
          <a:schemeClr val="accent1"/>
        </a:buClr>
        <a:buFont typeface="Calibri" pitchFamily="34" charset="0"/>
        <a:buChar char="◦"/>
        <a:defRPr sz="2100" kern="1200">
          <a:solidFill>
            <a:schemeClr val="tx1">
              <a:lumMod val="75000"/>
              <a:lumOff val="25000"/>
            </a:schemeClr>
          </a:solidFill>
          <a:latin typeface="+mn-lt"/>
          <a:ea typeface="+mn-ea"/>
          <a:cs typeface="+mn-cs"/>
        </a:defRPr>
      </a:lvl4pPr>
      <a:lvl5pPr marL="1399032" indent="-274320" algn="l" defTabSz="1371600" rtl="0" eaLnBrk="1" latinLnBrk="0" hangingPunct="1">
        <a:lnSpc>
          <a:spcPct val="90000"/>
        </a:lnSpc>
        <a:spcBef>
          <a:spcPts val="300"/>
        </a:spcBef>
        <a:spcAft>
          <a:spcPts val="600"/>
        </a:spcAft>
        <a:buClr>
          <a:schemeClr val="accent1"/>
        </a:buClr>
        <a:buFont typeface="Calibri" pitchFamily="34" charset="0"/>
        <a:buChar char="◦"/>
        <a:defRPr sz="2100" kern="1200">
          <a:solidFill>
            <a:schemeClr val="tx1">
              <a:lumMod val="75000"/>
              <a:lumOff val="25000"/>
            </a:schemeClr>
          </a:solidFill>
          <a:latin typeface="+mn-lt"/>
          <a:ea typeface="+mn-ea"/>
          <a:cs typeface="+mn-cs"/>
        </a:defRPr>
      </a:lvl5pPr>
      <a:lvl6pPr marL="1650000" indent="-342900" algn="l" defTabSz="1371600" rtl="0" eaLnBrk="1" latinLnBrk="0" hangingPunct="1">
        <a:lnSpc>
          <a:spcPct val="90000"/>
        </a:lnSpc>
        <a:spcBef>
          <a:spcPts val="300"/>
        </a:spcBef>
        <a:spcAft>
          <a:spcPts val="600"/>
        </a:spcAft>
        <a:buClr>
          <a:schemeClr val="accent1"/>
        </a:buClr>
        <a:buFont typeface="Calibri" pitchFamily="34" charset="0"/>
        <a:buChar char="◦"/>
        <a:defRPr sz="2100" kern="1200">
          <a:solidFill>
            <a:schemeClr val="tx1">
              <a:lumMod val="75000"/>
              <a:lumOff val="25000"/>
            </a:schemeClr>
          </a:solidFill>
          <a:latin typeface="+mn-lt"/>
          <a:ea typeface="+mn-ea"/>
          <a:cs typeface="+mn-cs"/>
        </a:defRPr>
      </a:lvl6pPr>
      <a:lvl7pPr marL="1950000" indent="-342900" algn="l" defTabSz="1371600" rtl="0" eaLnBrk="1" latinLnBrk="0" hangingPunct="1">
        <a:lnSpc>
          <a:spcPct val="90000"/>
        </a:lnSpc>
        <a:spcBef>
          <a:spcPts val="300"/>
        </a:spcBef>
        <a:spcAft>
          <a:spcPts val="600"/>
        </a:spcAft>
        <a:buClr>
          <a:schemeClr val="accent1"/>
        </a:buClr>
        <a:buFont typeface="Calibri" pitchFamily="34" charset="0"/>
        <a:buChar char="◦"/>
        <a:defRPr sz="2100" kern="1200">
          <a:solidFill>
            <a:schemeClr val="tx1">
              <a:lumMod val="75000"/>
              <a:lumOff val="25000"/>
            </a:schemeClr>
          </a:solidFill>
          <a:latin typeface="+mn-lt"/>
          <a:ea typeface="+mn-ea"/>
          <a:cs typeface="+mn-cs"/>
        </a:defRPr>
      </a:lvl7pPr>
      <a:lvl8pPr marL="2250000" indent="-342900" algn="l" defTabSz="1371600" rtl="0" eaLnBrk="1" latinLnBrk="0" hangingPunct="1">
        <a:lnSpc>
          <a:spcPct val="90000"/>
        </a:lnSpc>
        <a:spcBef>
          <a:spcPts val="300"/>
        </a:spcBef>
        <a:spcAft>
          <a:spcPts val="600"/>
        </a:spcAft>
        <a:buClr>
          <a:schemeClr val="accent1"/>
        </a:buClr>
        <a:buFont typeface="Calibri" pitchFamily="34" charset="0"/>
        <a:buChar char="◦"/>
        <a:defRPr sz="2100" kern="1200">
          <a:solidFill>
            <a:schemeClr val="tx1">
              <a:lumMod val="75000"/>
              <a:lumOff val="25000"/>
            </a:schemeClr>
          </a:solidFill>
          <a:latin typeface="+mn-lt"/>
          <a:ea typeface="+mn-ea"/>
          <a:cs typeface="+mn-cs"/>
        </a:defRPr>
      </a:lvl8pPr>
      <a:lvl9pPr marL="2550000" indent="-342900" algn="l" defTabSz="1371600" rtl="0" eaLnBrk="1" latinLnBrk="0" hangingPunct="1">
        <a:lnSpc>
          <a:spcPct val="90000"/>
        </a:lnSpc>
        <a:spcBef>
          <a:spcPts val="300"/>
        </a:spcBef>
        <a:spcAft>
          <a:spcPts val="600"/>
        </a:spcAft>
        <a:buClr>
          <a:schemeClr val="accent1"/>
        </a:buClr>
        <a:buFont typeface="Calibri" pitchFamily="34" charset="0"/>
        <a:buChar char="◦"/>
        <a:defRPr sz="2100" kern="1200">
          <a:solidFill>
            <a:schemeClr val="tx1">
              <a:lumMod val="75000"/>
              <a:lumOff val="25000"/>
            </a:schemeClr>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hyperlink" Target="https://www.coursera.org/learn/deep-learning-medical-image-analysis" TargetMode="External"/><Relationship Id="rId2" Type="http://schemas.openxmlformats.org/officeDocument/2006/relationships/hyperlink" Target="https://www.sciencedirect.com/science/article/pii/S0939388919301120" TargetMode="External"/><Relationship Id="rId1" Type="http://schemas.openxmlformats.org/officeDocument/2006/relationships/slideLayout" Target="../slideLayouts/slideLayout7.xml"/><Relationship Id="rId5" Type="http://schemas.openxmlformats.org/officeDocument/2006/relationships/hyperlink" Target="https://www.udemy.com/course/tensorflow-for-deep-learning/" TargetMode="External"/><Relationship Id="rId4" Type="http://schemas.openxmlformats.org/officeDocument/2006/relationships/hyperlink" Target="https://www.ncbi.nlm.nih.gov/pmc/articles/PMC7781161/"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3" descr="C:\Users\Sharad\Desktop\download veltech.png"/>
          <p:cNvPicPr>
            <a:picLocks noChangeAspect="1" noChangeArrowheads="1"/>
          </p:cNvPicPr>
          <p:nvPr/>
        </p:nvPicPr>
        <p:blipFill>
          <a:blip r:embed="rId3"/>
          <a:srcRect/>
          <a:stretch>
            <a:fillRect/>
          </a:stretch>
        </p:blipFill>
        <p:spPr bwMode="auto">
          <a:xfrm>
            <a:off x="6826102" y="0"/>
            <a:ext cx="4295554" cy="1438275"/>
          </a:xfrm>
          <a:prstGeom prst="rect">
            <a:avLst/>
          </a:prstGeom>
          <a:noFill/>
        </p:spPr>
      </p:pic>
      <p:sp>
        <p:nvSpPr>
          <p:cNvPr id="22" name="Rectangle 21"/>
          <p:cNvSpPr/>
          <p:nvPr/>
        </p:nvSpPr>
        <p:spPr>
          <a:xfrm>
            <a:off x="602672" y="2009983"/>
            <a:ext cx="17415164" cy="3130281"/>
          </a:xfrm>
          <a:prstGeom prst="rect">
            <a:avLst/>
          </a:prstGeom>
        </p:spPr>
        <p:txBody>
          <a:bodyPr wrap="square">
            <a:spAutoFit/>
          </a:bodyPr>
          <a:lstStyle/>
          <a:p>
            <a:pPr marL="12065" marR="5080" algn="ctr">
              <a:lnSpc>
                <a:spcPct val="101600"/>
              </a:lnSpc>
              <a:spcBef>
                <a:spcPts val="70"/>
              </a:spcBef>
            </a:pPr>
            <a:r>
              <a:rPr lang="en-IN" sz="2000" b="1" spc="-25" dirty="0">
                <a:latin typeface="Times New Roman" pitchFamily="18" charset="0"/>
                <a:cs typeface="Times New Roman" pitchFamily="18" charset="0"/>
              </a:rPr>
              <a:t>DEPARTMENT </a:t>
            </a:r>
            <a:r>
              <a:rPr lang="en-IN" sz="2000" b="1" spc="-5" dirty="0">
                <a:latin typeface="Times New Roman" pitchFamily="18" charset="0"/>
                <a:cs typeface="Times New Roman" pitchFamily="18" charset="0"/>
              </a:rPr>
              <a:t>OF COMPUTER SCIENCE</a:t>
            </a:r>
            <a:r>
              <a:rPr lang="en-IN" sz="2000" b="1" spc="-125" dirty="0">
                <a:latin typeface="Times New Roman" pitchFamily="18" charset="0"/>
                <a:cs typeface="Times New Roman" pitchFamily="18" charset="0"/>
              </a:rPr>
              <a:t> </a:t>
            </a:r>
            <a:r>
              <a:rPr lang="en-IN" sz="2000" b="1" dirty="0">
                <a:latin typeface="Times New Roman" pitchFamily="18" charset="0"/>
                <a:cs typeface="Times New Roman" pitchFamily="18" charset="0"/>
              </a:rPr>
              <a:t>&amp;  </a:t>
            </a:r>
            <a:r>
              <a:rPr lang="en-IN" sz="2000" b="1" spc="-5" dirty="0">
                <a:latin typeface="Times New Roman" pitchFamily="18" charset="0"/>
                <a:cs typeface="Times New Roman" pitchFamily="18" charset="0"/>
              </a:rPr>
              <a:t>ENGINEERING </a:t>
            </a:r>
          </a:p>
          <a:p>
            <a:pPr marL="12065" marR="5080" algn="ctr">
              <a:lnSpc>
                <a:spcPct val="101600"/>
              </a:lnSpc>
              <a:spcBef>
                <a:spcPts val="70"/>
              </a:spcBef>
            </a:pPr>
            <a:r>
              <a:rPr lang="en-IN" sz="2000" b="1" spc="-5" dirty="0">
                <a:latin typeface="Times New Roman" pitchFamily="18" charset="0"/>
                <a:cs typeface="Times New Roman" pitchFamily="18" charset="0"/>
              </a:rPr>
              <a:t>SCHOOL OF COMPUTING  </a:t>
            </a:r>
          </a:p>
          <a:p>
            <a:pPr marL="12065" marR="5080" algn="ctr">
              <a:lnSpc>
                <a:spcPct val="101600"/>
              </a:lnSpc>
              <a:spcBef>
                <a:spcPts val="70"/>
              </a:spcBef>
            </a:pPr>
            <a:r>
              <a:rPr lang="en-IN" sz="2000" b="1" dirty="0">
                <a:latin typeface="Times New Roman" pitchFamily="18" charset="0"/>
                <a:cs typeface="Times New Roman" pitchFamily="18" charset="0"/>
              </a:rPr>
              <a:t>10214CS602 </a:t>
            </a:r>
            <a:r>
              <a:rPr lang="en-IN" sz="2000" b="1" spc="-5" dirty="0">
                <a:latin typeface="Times New Roman" pitchFamily="18" charset="0"/>
                <a:cs typeface="Times New Roman" pitchFamily="18" charset="0"/>
              </a:rPr>
              <a:t>MINOR PROJECT -2</a:t>
            </a:r>
          </a:p>
          <a:p>
            <a:pPr marL="12065" marR="5080" algn="ctr">
              <a:lnSpc>
                <a:spcPct val="101600"/>
              </a:lnSpc>
              <a:spcBef>
                <a:spcPts val="70"/>
              </a:spcBef>
            </a:pPr>
            <a:r>
              <a:rPr lang="en-IN" sz="2000" b="1" spc="-5" dirty="0">
                <a:latin typeface="Times New Roman" pitchFamily="18" charset="0"/>
                <a:cs typeface="Times New Roman" pitchFamily="18" charset="0"/>
              </a:rPr>
              <a:t>WINTER SEMESTER(2023-2024)  </a:t>
            </a:r>
          </a:p>
          <a:p>
            <a:pPr marL="12065" marR="5080" algn="ctr">
              <a:lnSpc>
                <a:spcPct val="101600"/>
              </a:lnSpc>
              <a:spcBef>
                <a:spcPts val="70"/>
              </a:spcBef>
            </a:pPr>
            <a:r>
              <a:rPr lang="en-IN" sz="2400" b="1" spc="-5" dirty="0">
                <a:latin typeface="Times New Roman" pitchFamily="18" charset="0"/>
                <a:cs typeface="Times New Roman" pitchFamily="18" charset="0"/>
              </a:rPr>
              <a:t>REVIEW-1I</a:t>
            </a:r>
            <a:endParaRPr lang="en-IN" sz="2400" b="1" dirty="0">
              <a:latin typeface="Times New Roman" pitchFamily="18" charset="0"/>
              <a:cs typeface="Times New Roman" pitchFamily="18" charset="0"/>
            </a:endParaRPr>
          </a:p>
          <a:p>
            <a:pPr marL="758190"/>
            <a:r>
              <a:rPr lang="en-IN" sz="2000" b="1" dirty="0">
                <a:latin typeface="Times New Roman" pitchFamily="18" charset="0"/>
                <a:cs typeface="Times New Roman" pitchFamily="18" charset="0"/>
              </a:rPr>
              <a:t>                                                                                                                                      </a:t>
            </a:r>
          </a:p>
          <a:p>
            <a:pPr marL="758190"/>
            <a:endParaRPr lang="en-IN" sz="2000" b="1" dirty="0">
              <a:latin typeface="Times New Roman" pitchFamily="18" charset="0"/>
              <a:cs typeface="Times New Roman" pitchFamily="18" charset="0"/>
            </a:endParaRPr>
          </a:p>
          <a:p>
            <a:pPr marL="758190"/>
            <a:r>
              <a:rPr lang="en-IN" sz="2000" b="1" dirty="0">
                <a:latin typeface="Times New Roman" pitchFamily="18" charset="0"/>
                <a:cs typeface="Times New Roman" pitchFamily="18" charset="0"/>
              </a:rPr>
              <a:t>                                                                                                                                                         </a:t>
            </a:r>
          </a:p>
          <a:p>
            <a:pPr marL="758190"/>
            <a:r>
              <a:rPr lang="en-IN" sz="2000" b="1" dirty="0">
                <a:latin typeface="Times New Roman" pitchFamily="18" charset="0"/>
                <a:cs typeface="Times New Roman" pitchFamily="18" charset="0"/>
              </a:rPr>
              <a:t>                                             </a:t>
            </a:r>
            <a:r>
              <a:rPr lang="en-IN" sz="2800" b="1" dirty="0">
                <a:latin typeface="Times New Roman" pitchFamily="18" charset="0"/>
                <a:cs typeface="Times New Roman" pitchFamily="18" charset="0"/>
              </a:rPr>
              <a:t>“MEDICLASSIFY: AI POWERED MEDICAL IMAGE DIAGNOSIS</a:t>
            </a:r>
            <a:r>
              <a:rPr lang="en-IN" sz="2800" b="1" spc="-5" dirty="0">
                <a:latin typeface="Times New Roman" pitchFamily="18" charset="0"/>
                <a:cs typeface="Times New Roman" pitchFamily="18" charset="0"/>
              </a:rPr>
              <a:t>”</a:t>
            </a:r>
            <a:endParaRPr lang="en-IN" sz="2000" dirty="0">
              <a:latin typeface="Times New Roman" pitchFamily="18" charset="0"/>
              <a:cs typeface="Times New Roman" pitchFamily="18" charset="0"/>
            </a:endParaRPr>
          </a:p>
        </p:txBody>
      </p:sp>
      <p:sp>
        <p:nvSpPr>
          <p:cNvPr id="29" name="Slide Number Placeholder 3"/>
          <p:cNvSpPr txBox="1">
            <a:spLocks/>
          </p:cNvSpPr>
          <p:nvPr/>
        </p:nvSpPr>
        <p:spPr>
          <a:xfrm>
            <a:off x="15740698" y="275977"/>
            <a:ext cx="2133600" cy="365125"/>
          </a:xfrm>
          <a:prstGeom prst="rect">
            <a:avLst/>
          </a:prstGeom>
          <a:noFill/>
          <a:ln>
            <a:noFill/>
          </a:ln>
        </p:spPr>
        <p:txBody>
          <a:bodyPr spcFirstLastPara="1" wrap="square" lIns="91425" tIns="45700" rIns="91425" bIns="45700"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2000" b="0" i="0" u="none" strike="noStrike" kern="0" cap="none" spc="0" normalizeH="0" baseline="0" noProof="0" dirty="0">
              <a:ln>
                <a:noFill/>
              </a:ln>
              <a:solidFill>
                <a:schemeClr val="tx1"/>
              </a:solidFill>
              <a:effectLst/>
              <a:uLnTx/>
              <a:uFillTx/>
              <a:latin typeface="Times New Roman" pitchFamily="18" charset="0"/>
              <a:ea typeface="Calibri"/>
              <a:cs typeface="Times New Roman" pitchFamily="18" charset="0"/>
              <a:sym typeface="Calibri"/>
            </a:endParaRPr>
          </a:p>
        </p:txBody>
      </p:sp>
      <p:sp>
        <p:nvSpPr>
          <p:cNvPr id="31" name="Rectangle 30"/>
          <p:cNvSpPr/>
          <p:nvPr/>
        </p:nvSpPr>
        <p:spPr>
          <a:xfrm>
            <a:off x="311727" y="7704404"/>
            <a:ext cx="9144000" cy="1015663"/>
          </a:xfrm>
          <a:prstGeom prst="rect">
            <a:avLst/>
          </a:prstGeom>
        </p:spPr>
        <p:txBody>
          <a:bodyPr>
            <a:spAutoFit/>
          </a:bodyPr>
          <a:lstStyle/>
          <a:p>
            <a:r>
              <a:rPr lang="en-IN" sz="2000" dirty="0">
                <a:latin typeface="Times New Roman" pitchFamily="18" charset="0"/>
                <a:cs typeface="Times New Roman" pitchFamily="18" charset="0"/>
              </a:rPr>
              <a:t>1.R.Dasaradh (VTU19246)(21UECS0716)</a:t>
            </a:r>
          </a:p>
          <a:p>
            <a:r>
              <a:rPr lang="en-IN" sz="2000" dirty="0">
                <a:latin typeface="Times New Roman" pitchFamily="18" charset="0"/>
                <a:cs typeface="Times New Roman" pitchFamily="18" charset="0"/>
              </a:rPr>
              <a:t>2.A.Navya Sri (VTU19455)(21UECS0021)</a:t>
            </a:r>
          </a:p>
          <a:p>
            <a:r>
              <a:rPr lang="en-IN" sz="2000" dirty="0">
                <a:latin typeface="Times New Roman" pitchFamily="18" charset="0"/>
                <a:cs typeface="Times New Roman" pitchFamily="18" charset="0"/>
              </a:rPr>
              <a:t>3.S.Gowthami (VTU20520)(21UECS0544</a:t>
            </a:r>
            <a:r>
              <a:rPr lang="en-IN" sz="2000" dirty="0"/>
              <a:t>)</a:t>
            </a:r>
          </a:p>
        </p:txBody>
      </p:sp>
      <p:sp>
        <p:nvSpPr>
          <p:cNvPr id="32" name="TextBox 31"/>
          <p:cNvSpPr txBox="1"/>
          <p:nvPr/>
        </p:nvSpPr>
        <p:spPr>
          <a:xfrm>
            <a:off x="351841" y="7003473"/>
            <a:ext cx="4344850" cy="400110"/>
          </a:xfrm>
          <a:prstGeom prst="rect">
            <a:avLst/>
          </a:prstGeom>
          <a:noFill/>
        </p:spPr>
        <p:txBody>
          <a:bodyPr wrap="square" rtlCol="0">
            <a:spAutoFit/>
          </a:bodyPr>
          <a:lstStyle/>
          <a:p>
            <a:r>
              <a:rPr lang="en-IN" sz="2000" b="1" dirty="0">
                <a:latin typeface="Times New Roman" pitchFamily="18" charset="0"/>
                <a:cs typeface="Times New Roman" pitchFamily="18" charset="0"/>
              </a:rPr>
              <a:t>PRESENTED BY</a:t>
            </a:r>
          </a:p>
        </p:txBody>
      </p:sp>
      <p:sp>
        <p:nvSpPr>
          <p:cNvPr id="33" name="TextBox 32"/>
          <p:cNvSpPr txBox="1"/>
          <p:nvPr/>
        </p:nvSpPr>
        <p:spPr>
          <a:xfrm>
            <a:off x="12258371" y="6583970"/>
            <a:ext cx="3168503" cy="400110"/>
          </a:xfrm>
          <a:prstGeom prst="rect">
            <a:avLst/>
          </a:prstGeom>
          <a:noFill/>
        </p:spPr>
        <p:txBody>
          <a:bodyPr wrap="square" rtlCol="0">
            <a:spAutoFit/>
          </a:bodyPr>
          <a:lstStyle/>
          <a:p>
            <a:r>
              <a:rPr lang="en-IN" sz="2000" b="1" dirty="0">
                <a:latin typeface="Times New Roman" pitchFamily="18" charset="0"/>
                <a:cs typeface="Times New Roman" pitchFamily="18" charset="0"/>
              </a:rPr>
              <a:t>SUPERVISED BY</a:t>
            </a:r>
          </a:p>
        </p:txBody>
      </p:sp>
      <p:sp>
        <p:nvSpPr>
          <p:cNvPr id="34" name="TextBox 33"/>
          <p:cNvSpPr txBox="1"/>
          <p:nvPr/>
        </p:nvSpPr>
        <p:spPr>
          <a:xfrm>
            <a:off x="11884301" y="7199210"/>
            <a:ext cx="5884154" cy="400110"/>
          </a:xfrm>
          <a:prstGeom prst="rect">
            <a:avLst/>
          </a:prstGeom>
          <a:noFill/>
        </p:spPr>
        <p:txBody>
          <a:bodyPr wrap="square" rtlCol="0">
            <a:spAutoFit/>
          </a:bodyPr>
          <a:lstStyle/>
          <a:p>
            <a:r>
              <a:rPr lang="en-IN" sz="2000" dirty="0"/>
              <a:t>        Ms. S.HANNAH,ME</a:t>
            </a:r>
          </a:p>
        </p:txBody>
      </p:sp>
      <p:sp>
        <p:nvSpPr>
          <p:cNvPr id="3" name="Slide Number Placeholder 2">
            <a:extLst>
              <a:ext uri="{FF2B5EF4-FFF2-40B4-BE49-F238E27FC236}">
                <a16:creationId xmlns:a16="http://schemas.microsoft.com/office/drawing/2014/main" id="{3A074ED6-CF7A-5721-E8DB-79CE15E72017}"/>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1</a:t>
            </a:fld>
            <a:endParaRPr lang="en-US"/>
          </a:p>
        </p:txBody>
      </p:sp>
      <p:sp>
        <p:nvSpPr>
          <p:cNvPr id="4" name="Footer Placeholder 3">
            <a:extLst>
              <a:ext uri="{FF2B5EF4-FFF2-40B4-BE49-F238E27FC236}">
                <a16:creationId xmlns:a16="http://schemas.microsoft.com/office/drawing/2014/main" id="{A914398D-2412-FDBC-ACEE-C574CFD444F7}"/>
              </a:ext>
            </a:extLst>
          </p:cNvPr>
          <p:cNvSpPr>
            <a:spLocks noGrp="1"/>
          </p:cNvSpPr>
          <p:nvPr>
            <p:ph type="ftr" sz="quarter" idx="11"/>
          </p:nvPr>
        </p:nvSpPr>
        <p:spPr/>
        <p:txBody>
          <a:bodyPr/>
          <a:lstStyle/>
          <a:p>
            <a:r>
              <a:rPr lang="en-IN" dirty="0"/>
              <a:t>DEPARTMENT OF COMPUTER SCIENCE &amp; ENGINEERING   / MEDICLASSIFY: AI POWERED MEDICAL IMAGE DIAGNOSIS</a:t>
            </a:r>
          </a:p>
        </p:txBody>
      </p:sp>
      <p:sp>
        <p:nvSpPr>
          <p:cNvPr id="5" name="Date Placeholder 4">
            <a:extLst>
              <a:ext uri="{FF2B5EF4-FFF2-40B4-BE49-F238E27FC236}">
                <a16:creationId xmlns:a16="http://schemas.microsoft.com/office/drawing/2014/main" id="{0E3CE0F6-58C9-CD16-1564-53FAD958EF9E}"/>
              </a:ext>
            </a:extLst>
          </p:cNvPr>
          <p:cNvSpPr>
            <a:spLocks noGrp="1"/>
          </p:cNvSpPr>
          <p:nvPr>
            <p:ph type="dt" sz="half" idx="10"/>
          </p:nvPr>
        </p:nvSpPr>
        <p:spPr/>
        <p:txBody>
          <a:bodyPr/>
          <a:lstStyle/>
          <a:p>
            <a:r>
              <a:rPr lang="en-US" dirty="0"/>
              <a:t>April 18,2024</a:t>
            </a:r>
          </a:p>
        </p:txBody>
      </p:sp>
      <p:pic>
        <p:nvPicPr>
          <p:cNvPr id="13" name="Picture 2" descr="C:\Users\Sharad\Desktop\Logo-Final-A veltech.png">
            <a:extLst>
              <a:ext uri="{FF2B5EF4-FFF2-40B4-BE49-F238E27FC236}">
                <a16:creationId xmlns:a16="http://schemas.microsoft.com/office/drawing/2014/main" id="{02DAE25E-C86A-BBED-9DA8-E19B5DADF85E}"/>
              </a:ext>
            </a:extLst>
          </p:cNvPr>
          <p:cNvPicPr>
            <a:picLocks noChangeAspect="1" noChangeArrowheads="1"/>
          </p:cNvPicPr>
          <p:nvPr/>
        </p:nvPicPr>
        <p:blipFill>
          <a:blip r:embed="rId4"/>
          <a:srcRect/>
          <a:stretch>
            <a:fillRect/>
          </a:stretch>
        </p:blipFill>
        <p:spPr bwMode="auto">
          <a:xfrm>
            <a:off x="15326996" y="597561"/>
            <a:ext cx="1160907" cy="869905"/>
          </a:xfrm>
          <a:prstGeom prst="rect">
            <a:avLst/>
          </a:prstGeom>
          <a:noFill/>
        </p:spPr>
      </p:pic>
      <p:pic>
        <p:nvPicPr>
          <p:cNvPr id="2" name="Picture 1">
            <a:extLst>
              <a:ext uri="{FF2B5EF4-FFF2-40B4-BE49-F238E27FC236}">
                <a16:creationId xmlns:a16="http://schemas.microsoft.com/office/drawing/2014/main" id="{8F038459-E76C-1116-8C9E-35A603096827}"/>
              </a:ext>
            </a:extLst>
          </p:cNvPr>
          <p:cNvPicPr>
            <a:picLocks noChangeAspect="1"/>
          </p:cNvPicPr>
          <p:nvPr/>
        </p:nvPicPr>
        <p:blipFill>
          <a:blip r:embed="rId5"/>
          <a:stretch>
            <a:fillRect/>
          </a:stretch>
        </p:blipFill>
        <p:spPr>
          <a:xfrm>
            <a:off x="16487903" y="402259"/>
            <a:ext cx="1632118" cy="1125091"/>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dirty="0"/>
              <a:t>April 18, 2024</a:t>
            </a:r>
          </a:p>
        </p:txBody>
      </p:sp>
      <p:sp>
        <p:nvSpPr>
          <p:cNvPr id="3" name="Footer Placeholder 2"/>
          <p:cNvSpPr>
            <a:spLocks noGrp="1"/>
          </p:cNvSpPr>
          <p:nvPr>
            <p:ph type="ftr" sz="quarter" idx="11"/>
          </p:nvPr>
        </p:nvSpPr>
        <p:spPr/>
        <p:txBody>
          <a:bodyPr/>
          <a:lstStyle/>
          <a:p>
            <a:r>
              <a:rPr lang="en-IN" dirty="0"/>
              <a:t>DEPARTMENT OF COMPUTER SCIENCE &amp; ENGINEERING   / MEDICLASSIFY: AI POWERED MEDICAL IMAGE DIAGNOSIS </a:t>
            </a:r>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10</a:t>
            </a:fld>
            <a:endParaRPr lang="en-US"/>
          </a:p>
        </p:txBody>
      </p:sp>
      <p:sp>
        <p:nvSpPr>
          <p:cNvPr id="5" name="Rectangle 4"/>
          <p:cNvSpPr/>
          <p:nvPr/>
        </p:nvSpPr>
        <p:spPr>
          <a:xfrm>
            <a:off x="257755" y="347641"/>
            <a:ext cx="17739300" cy="823752"/>
          </a:xfrm>
          <a:prstGeom prst="rect">
            <a:avLst/>
          </a:prstGeom>
        </p:spPr>
        <p:txBody>
          <a:bodyPr wrap="square">
            <a:spAutoFit/>
          </a:bodyPr>
          <a:lstStyle/>
          <a:p>
            <a:pPr lvl="1" algn="ctr">
              <a:lnSpc>
                <a:spcPct val="150000"/>
              </a:lnSpc>
            </a:pPr>
            <a:r>
              <a:rPr lang="en-IN" sz="3600" b="1" dirty="0">
                <a:latin typeface="Times New Roman" pitchFamily="18" charset="0"/>
                <a:cs typeface="Times New Roman" pitchFamily="18" charset="0"/>
              </a:rPr>
              <a:t>INTRODUCTION</a:t>
            </a:r>
          </a:p>
        </p:txBody>
      </p:sp>
      <p:sp>
        <p:nvSpPr>
          <p:cNvPr id="8" name="TextBox 7">
            <a:extLst>
              <a:ext uri="{FF2B5EF4-FFF2-40B4-BE49-F238E27FC236}">
                <a16:creationId xmlns:a16="http://schemas.microsoft.com/office/drawing/2014/main" id="{CAF6E408-2306-6CD5-514E-5FF73ABF0AB3}"/>
              </a:ext>
            </a:extLst>
          </p:cNvPr>
          <p:cNvSpPr txBox="1"/>
          <p:nvPr/>
        </p:nvSpPr>
        <p:spPr>
          <a:xfrm>
            <a:off x="671513" y="1820279"/>
            <a:ext cx="16944975" cy="7663636"/>
          </a:xfrm>
          <a:prstGeom prst="rect">
            <a:avLst/>
          </a:prstGeom>
          <a:noFill/>
        </p:spPr>
        <p:txBody>
          <a:bodyPr wrap="square" rtlCol="0">
            <a:spAutoFit/>
          </a:bodyPr>
          <a:lstStyle/>
          <a:p>
            <a:pPr marL="914400" lvl="1" indent="-457200">
              <a:lnSpc>
                <a:spcPct val="150000"/>
              </a:lnSpc>
              <a:buFont typeface="Wingdings" panose="05000000000000000000" pitchFamily="2" charset="2"/>
              <a:buChar char="v"/>
            </a:pPr>
            <a:r>
              <a:rPr lang="en-US" sz="3000" b="0" i="0" dirty="0">
                <a:effectLst/>
                <a:latin typeface="Times New Roman" panose="02020603050405020304" pitchFamily="18" charset="0"/>
                <a:cs typeface="Times New Roman" panose="02020603050405020304" pitchFamily="18" charset="0"/>
              </a:rPr>
              <a:t>Our project, MediScanAI, aims to revolutionize medical diagnosis using artificial intelligence (AI).</a:t>
            </a:r>
          </a:p>
          <a:p>
            <a:pPr marL="914400" lvl="1" indent="-457200">
              <a:lnSpc>
                <a:spcPct val="150000"/>
              </a:lnSpc>
              <a:buFont typeface="Wingdings" panose="05000000000000000000" pitchFamily="2" charset="2"/>
              <a:buChar char="v"/>
            </a:pPr>
            <a:r>
              <a:rPr lang="en-US" sz="3000" b="0" i="0" dirty="0">
                <a:effectLst/>
                <a:latin typeface="Times New Roman" panose="02020603050405020304" pitchFamily="18" charset="0"/>
                <a:cs typeface="Times New Roman" panose="02020603050405020304" pitchFamily="18" charset="0"/>
              </a:rPr>
              <a:t>By leveraging advanced machine learning techniques, we have developed a system that can analyze medical images such as X-rays and MRIs to assist healthcare professionals in making accurate diagnoses.</a:t>
            </a:r>
          </a:p>
          <a:p>
            <a:pPr marL="914400" lvl="1" indent="-457200">
              <a:lnSpc>
                <a:spcPct val="150000"/>
              </a:lnSpc>
              <a:buFont typeface="Wingdings" panose="05000000000000000000" pitchFamily="2" charset="2"/>
              <a:buChar char="v"/>
            </a:pPr>
            <a:r>
              <a:rPr lang="en-US" sz="3000" b="0" i="0" dirty="0">
                <a:effectLst/>
                <a:latin typeface="Times New Roman" panose="02020603050405020304" pitchFamily="18" charset="0"/>
                <a:cs typeface="Times New Roman" panose="02020603050405020304" pitchFamily="18" charset="0"/>
              </a:rPr>
              <a:t>Our project has the potential to significantly impact the field of healthcare by providing a cost-effective and accessible solution for medical diagnosis.</a:t>
            </a:r>
          </a:p>
          <a:p>
            <a:pPr marL="914400" lvl="1" indent="-457200">
              <a:lnSpc>
                <a:spcPct val="150000"/>
              </a:lnSpc>
              <a:buFont typeface="Wingdings" panose="05000000000000000000" pitchFamily="2" charset="2"/>
              <a:buChar char="v"/>
            </a:pPr>
            <a:r>
              <a:rPr lang="en-US" sz="3200" b="0" i="0" dirty="0">
                <a:effectLst/>
                <a:latin typeface="Times New Roman" panose="02020603050405020304" pitchFamily="18" charset="0"/>
                <a:cs typeface="Times New Roman" panose="02020603050405020304" pitchFamily="18" charset="0"/>
              </a:rPr>
              <a:t>Utilize deep learning techniques to train a model capable of analyzing X-rays and MRIs for abnormalities and conditions.</a:t>
            </a:r>
            <a:endParaRPr lang="en-US" sz="3000" dirty="0">
              <a:latin typeface="Times New Roman" panose="02020603050405020304" pitchFamily="18" charset="0"/>
              <a:cs typeface="Times New Roman" panose="02020603050405020304" pitchFamily="18" charset="0"/>
            </a:endParaRPr>
          </a:p>
          <a:p>
            <a:pPr marL="914400" lvl="1" indent="-457200">
              <a:lnSpc>
                <a:spcPct val="150000"/>
              </a:lnSpc>
              <a:buFont typeface="Wingdings" panose="05000000000000000000" pitchFamily="2" charset="2"/>
              <a:buChar char="v"/>
            </a:pPr>
            <a:r>
              <a:rPr lang="en-US" sz="3200" b="0" i="0" dirty="0">
                <a:effectLst/>
                <a:latin typeface="Times New Roman" panose="02020603050405020304" pitchFamily="18" charset="0"/>
                <a:cs typeface="Times New Roman" panose="02020603050405020304" pitchFamily="18" charset="0"/>
              </a:rPr>
              <a:t>The project aims to improve patient care and healthcare outcomes by providing a cost-effective and accessible solution for medical diagnosis.</a:t>
            </a:r>
            <a:endParaRPr lang="en-US" sz="3000" b="0" i="0" dirty="0">
              <a:effectLst/>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v"/>
            </a:pPr>
            <a:endParaRPr lang="en-IN" sz="30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dirty="0"/>
              <a:t>April 18,2024</a:t>
            </a:r>
          </a:p>
        </p:txBody>
      </p:sp>
      <p:sp>
        <p:nvSpPr>
          <p:cNvPr id="3" name="Footer Placeholder 2"/>
          <p:cNvSpPr>
            <a:spLocks noGrp="1"/>
          </p:cNvSpPr>
          <p:nvPr>
            <p:ph type="ftr" sz="quarter" idx="11"/>
          </p:nvPr>
        </p:nvSpPr>
        <p:spPr/>
        <p:txBody>
          <a:bodyPr/>
          <a:lstStyle/>
          <a:p>
            <a:r>
              <a:rPr lang="en-IN" dirty="0"/>
              <a:t>DEPARTMENT OF COMPUTER SCIENCE &amp; ENGINEERING   / MEDICLASSIFY: AI POWERED MEDICAL IMAGE DIAGNOSIS </a:t>
            </a:r>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11</a:t>
            </a:fld>
            <a:endParaRPr lang="en-US"/>
          </a:p>
        </p:txBody>
      </p:sp>
      <p:sp>
        <p:nvSpPr>
          <p:cNvPr id="5" name="Rectangle 4"/>
          <p:cNvSpPr/>
          <p:nvPr/>
        </p:nvSpPr>
        <p:spPr>
          <a:xfrm>
            <a:off x="482229" y="262598"/>
            <a:ext cx="16861497" cy="823752"/>
          </a:xfrm>
          <a:prstGeom prst="rect">
            <a:avLst/>
          </a:prstGeom>
        </p:spPr>
        <p:txBody>
          <a:bodyPr wrap="square">
            <a:spAutoFit/>
          </a:bodyPr>
          <a:lstStyle/>
          <a:p>
            <a:pPr lvl="1" algn="ctr">
              <a:lnSpc>
                <a:spcPct val="150000"/>
              </a:lnSpc>
            </a:pPr>
            <a:r>
              <a:rPr lang="en-IN" sz="3600" b="1" dirty="0">
                <a:latin typeface="Times New Roman" pitchFamily="18" charset="0"/>
                <a:cs typeface="Times New Roman" pitchFamily="18" charset="0"/>
              </a:rPr>
              <a:t>LITERATURE REVIEW</a:t>
            </a:r>
          </a:p>
        </p:txBody>
      </p:sp>
      <p:graphicFrame>
        <p:nvGraphicFramePr>
          <p:cNvPr id="9" name="Table 8"/>
          <p:cNvGraphicFramePr>
            <a:graphicFrameLocks noGrp="1"/>
          </p:cNvGraphicFramePr>
          <p:nvPr>
            <p:extLst>
              <p:ext uri="{D42A27DB-BD31-4B8C-83A1-F6EECF244321}">
                <p14:modId xmlns:p14="http://schemas.microsoft.com/office/powerpoint/2010/main" val="613062311"/>
              </p:ext>
            </p:extLst>
          </p:nvPr>
        </p:nvGraphicFramePr>
        <p:xfrm>
          <a:off x="819232" y="1399993"/>
          <a:ext cx="16956664" cy="7976042"/>
        </p:xfrm>
        <a:graphic>
          <a:graphicData uri="http://schemas.openxmlformats.org/drawingml/2006/table">
            <a:tbl>
              <a:tblPr firstRow="1" bandRow="1">
                <a:tableStyleId>{5C22544A-7EE6-4342-B048-85BDC9FD1C3A}</a:tableStyleId>
              </a:tblPr>
              <a:tblGrid>
                <a:gridCol w="4238191">
                  <a:extLst>
                    <a:ext uri="{9D8B030D-6E8A-4147-A177-3AD203B41FA5}">
                      <a16:colId xmlns:a16="http://schemas.microsoft.com/office/drawing/2014/main" val="20000"/>
                    </a:ext>
                  </a:extLst>
                </a:gridCol>
                <a:gridCol w="4239491">
                  <a:extLst>
                    <a:ext uri="{9D8B030D-6E8A-4147-A177-3AD203B41FA5}">
                      <a16:colId xmlns:a16="http://schemas.microsoft.com/office/drawing/2014/main" val="20001"/>
                    </a:ext>
                  </a:extLst>
                </a:gridCol>
                <a:gridCol w="4133336">
                  <a:extLst>
                    <a:ext uri="{9D8B030D-6E8A-4147-A177-3AD203B41FA5}">
                      <a16:colId xmlns:a16="http://schemas.microsoft.com/office/drawing/2014/main" val="20002"/>
                    </a:ext>
                  </a:extLst>
                </a:gridCol>
                <a:gridCol w="4345646">
                  <a:extLst>
                    <a:ext uri="{9D8B030D-6E8A-4147-A177-3AD203B41FA5}">
                      <a16:colId xmlns:a16="http://schemas.microsoft.com/office/drawing/2014/main" val="20003"/>
                    </a:ext>
                  </a:extLst>
                </a:gridCol>
              </a:tblGrid>
              <a:tr h="2052340">
                <a:tc>
                  <a:txBody>
                    <a:bodyPr/>
                    <a:lstStyle/>
                    <a:p>
                      <a:pPr algn="ctr"/>
                      <a:r>
                        <a:rPr lang="en-IN" sz="3200" dirty="0"/>
                        <a:t>Author’s Name</a:t>
                      </a:r>
                    </a:p>
                  </a:txBody>
                  <a:tcPr/>
                </a:tc>
                <a:tc>
                  <a:txBody>
                    <a:bodyPr/>
                    <a:lstStyle/>
                    <a:p>
                      <a:pPr algn="ctr"/>
                      <a:r>
                        <a:rPr lang="en-IN" sz="3200" dirty="0"/>
                        <a:t>Paper name and</a:t>
                      </a:r>
                      <a:r>
                        <a:rPr lang="en-IN" sz="3200" baseline="0" dirty="0"/>
                        <a:t> publication details</a:t>
                      </a:r>
                      <a:endParaRPr lang="en-IN" sz="3200" dirty="0"/>
                    </a:p>
                  </a:txBody>
                  <a:tcPr/>
                </a:tc>
                <a:tc>
                  <a:txBody>
                    <a:bodyPr/>
                    <a:lstStyle/>
                    <a:p>
                      <a:pPr algn="ctr"/>
                      <a:r>
                        <a:rPr lang="en-IN" sz="3200" dirty="0"/>
                        <a:t>Year </a:t>
                      </a:r>
                      <a:r>
                        <a:rPr lang="en-IN" sz="3200" baseline="0" dirty="0"/>
                        <a:t> of publication</a:t>
                      </a:r>
                      <a:endParaRPr lang="en-IN" sz="3200" dirty="0"/>
                    </a:p>
                  </a:txBody>
                  <a:tcPr/>
                </a:tc>
                <a:tc>
                  <a:txBody>
                    <a:bodyPr/>
                    <a:lstStyle/>
                    <a:p>
                      <a:pPr algn="ctr"/>
                      <a:r>
                        <a:rPr lang="en-IN" sz="3200" dirty="0"/>
                        <a:t>Main content of the paper</a:t>
                      </a:r>
                    </a:p>
                  </a:txBody>
                  <a:tcPr/>
                </a:tc>
                <a:extLst>
                  <a:ext uri="{0D108BD9-81ED-4DB2-BD59-A6C34878D82A}">
                    <a16:rowId xmlns:a16="http://schemas.microsoft.com/office/drawing/2014/main" val="10000"/>
                  </a:ext>
                </a:extLst>
              </a:tr>
              <a:tr h="2540422">
                <a:tc>
                  <a:txBody>
                    <a:bodyPr/>
                    <a:lstStyle/>
                    <a:p>
                      <a:r>
                        <a:rPr lang="en-IN" sz="2800" b="0" i="0" kern="1200" dirty="0">
                          <a:solidFill>
                            <a:schemeClr val="dk1"/>
                          </a:solidFill>
                          <a:effectLst/>
                          <a:latin typeface="Times New Roman" panose="02020603050405020304" pitchFamily="18" charset="0"/>
                          <a:ea typeface="+mn-ea"/>
                          <a:cs typeface="Times New Roman" panose="02020603050405020304" pitchFamily="18" charset="0"/>
                        </a:rPr>
                        <a:t>Litjens, Geert et al</a:t>
                      </a:r>
                      <a:r>
                        <a:rPr lang="en-IN" sz="2700" b="0" i="0" kern="1200" dirty="0">
                          <a:solidFill>
                            <a:schemeClr val="dk1"/>
                          </a:solidFill>
                          <a:effectLst/>
                          <a:latin typeface="+mn-lt"/>
                          <a:ea typeface="+mn-ea"/>
                          <a:cs typeface="+mn-cs"/>
                        </a:rPr>
                        <a:t>.</a:t>
                      </a:r>
                      <a:endParaRPr lang="en-IN" dirty="0"/>
                    </a:p>
                  </a:txBody>
                  <a:tcPr/>
                </a:tc>
                <a:tc>
                  <a:txBody>
                    <a:bodyPr/>
                    <a:lstStyle/>
                    <a:p>
                      <a:r>
                        <a:rPr lang="en-IN" dirty="0"/>
                        <a:t>“</a:t>
                      </a:r>
                      <a:r>
                        <a:rPr lang="en-US" sz="2700" b="0" i="0" kern="1200" dirty="0">
                          <a:solidFill>
                            <a:schemeClr val="dk1"/>
                          </a:solidFill>
                          <a:effectLst/>
                          <a:latin typeface="Times New Roman" panose="02020603050405020304" pitchFamily="18" charset="0"/>
                          <a:ea typeface="+mn-ea"/>
                          <a:cs typeface="Times New Roman" panose="02020603050405020304" pitchFamily="18" charset="0"/>
                        </a:rPr>
                        <a:t>A survey on deep learning in medical image analysis</a:t>
                      </a:r>
                      <a:r>
                        <a:rPr lang="en-US" sz="2700" b="0" i="0" kern="1200" dirty="0">
                          <a:solidFill>
                            <a:schemeClr val="dk1"/>
                          </a:solidFill>
                          <a:effectLst/>
                          <a:latin typeface="+mn-lt"/>
                          <a:ea typeface="+mn-ea"/>
                          <a:cs typeface="+mn-cs"/>
                        </a:rPr>
                        <a:t>"</a:t>
                      </a:r>
                    </a:p>
                    <a:p>
                      <a:br>
                        <a:rPr lang="en-US" dirty="0"/>
                      </a:br>
                      <a:endParaRPr lang="en-IN" dirty="0"/>
                    </a:p>
                  </a:txBody>
                  <a:tcPr/>
                </a:tc>
                <a:tc>
                  <a:txBody>
                    <a:bodyPr/>
                    <a:lstStyle/>
                    <a:p>
                      <a:r>
                        <a:rPr lang="en-IN" dirty="0"/>
                        <a:t>2019</a:t>
                      </a:r>
                    </a:p>
                  </a:txBody>
                  <a:tcPr/>
                </a:tc>
                <a:tc>
                  <a:txBody>
                    <a:bodyPr/>
                    <a:lstStyle/>
                    <a:p>
                      <a:r>
                        <a:rPr lang="en-US" sz="2700" b="0" i="0" kern="1200" dirty="0">
                          <a:solidFill>
                            <a:schemeClr val="dk1"/>
                          </a:solidFill>
                          <a:effectLst/>
                          <a:latin typeface="Times New Roman" panose="02020603050405020304" pitchFamily="18" charset="0"/>
                          <a:ea typeface="+mn-ea"/>
                          <a:cs typeface="Times New Roman" panose="02020603050405020304" pitchFamily="18" charset="0"/>
                        </a:rPr>
                        <a:t>This paper provides a comprehensive survey of deep learning techniques applied to medical image analysis.</a:t>
                      </a: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1"/>
                  </a:ext>
                </a:extLst>
              </a:tr>
              <a:tr h="967532">
                <a:tc>
                  <a:txBody>
                    <a:bodyPr/>
                    <a:lstStyle/>
                    <a:p>
                      <a:r>
                        <a:rPr lang="en-IN" sz="2700" b="0" i="0" kern="1200" dirty="0">
                          <a:solidFill>
                            <a:schemeClr val="dk1"/>
                          </a:solidFill>
                          <a:effectLst/>
                          <a:latin typeface="Times New Roman" panose="02020603050405020304" pitchFamily="18" charset="0"/>
                          <a:ea typeface="+mn-ea"/>
                          <a:cs typeface="Times New Roman" panose="02020603050405020304" pitchFamily="18" charset="0"/>
                        </a:rPr>
                        <a:t>Shen, Dinggang et al.</a:t>
                      </a:r>
                      <a:endParaRPr lang="en-IN" dirty="0">
                        <a:latin typeface="Times New Roman" panose="02020603050405020304" pitchFamily="18" charset="0"/>
                        <a:cs typeface="Times New Roman" panose="02020603050405020304" pitchFamily="18" charset="0"/>
                      </a:endParaRPr>
                    </a:p>
                  </a:txBody>
                  <a:tcPr/>
                </a:tc>
                <a:tc>
                  <a:txBody>
                    <a:bodyPr/>
                    <a:lstStyle/>
                    <a:p>
                      <a:r>
                        <a:rPr lang="en-US" sz="2700" b="0" i="0" kern="1200" dirty="0">
                          <a:solidFill>
                            <a:schemeClr val="dk1"/>
                          </a:solidFill>
                          <a:effectLst/>
                          <a:latin typeface="+mn-lt"/>
                          <a:ea typeface="+mn-ea"/>
                          <a:cs typeface="+mn-cs"/>
                        </a:rPr>
                        <a:t>"</a:t>
                      </a:r>
                      <a:r>
                        <a:rPr lang="en-US" sz="2700" b="0" i="0" kern="1200" dirty="0">
                          <a:solidFill>
                            <a:schemeClr val="dk1"/>
                          </a:solidFill>
                          <a:effectLst/>
                          <a:latin typeface="Times New Roman" panose="02020603050405020304" pitchFamily="18" charset="0"/>
                          <a:ea typeface="+mn-ea"/>
                          <a:cs typeface="Times New Roman" panose="02020603050405020304" pitchFamily="18" charset="0"/>
                        </a:rPr>
                        <a:t>Deep Learning in Medical Image Analysis</a:t>
                      </a:r>
                      <a:r>
                        <a:rPr lang="en-US" sz="2700" b="0" i="0" kern="1200" dirty="0">
                          <a:solidFill>
                            <a:schemeClr val="dk1"/>
                          </a:solidFill>
                          <a:effectLst/>
                          <a:latin typeface="+mn-lt"/>
                          <a:ea typeface="+mn-ea"/>
                          <a:cs typeface="+mn-cs"/>
                        </a:rPr>
                        <a:t>"</a:t>
                      </a:r>
                      <a:endParaRPr lang="en-IN" dirty="0"/>
                    </a:p>
                  </a:txBody>
                  <a:tcPr/>
                </a:tc>
                <a:tc>
                  <a:txBody>
                    <a:bodyPr/>
                    <a:lstStyle/>
                    <a:p>
                      <a:r>
                        <a:rPr lang="en-IN" dirty="0"/>
                        <a:t>2019</a:t>
                      </a:r>
                    </a:p>
                  </a:txBody>
                  <a:tcPr/>
                </a:tc>
                <a:tc>
                  <a:txBody>
                    <a:bodyPr/>
                    <a:lstStyle/>
                    <a:p>
                      <a:r>
                        <a:rPr lang="en-US" sz="2700" b="0" i="0" kern="1200" dirty="0">
                          <a:solidFill>
                            <a:schemeClr val="dk1"/>
                          </a:solidFill>
                          <a:effectLst/>
                          <a:latin typeface="Times New Roman" panose="02020603050405020304" pitchFamily="18" charset="0"/>
                          <a:ea typeface="+mn-ea"/>
                          <a:cs typeface="Times New Roman" panose="02020603050405020304" pitchFamily="18" charset="0"/>
                        </a:rPr>
                        <a:t>It discusses the architecture of convolutional neural networks (CNNs), their applications in medical imaging tasks, and the challenges associated with training and interpreting these models.</a:t>
                      </a: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2"/>
                  </a:ext>
                </a:extLst>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dirty="0"/>
              <a:t>April 18,2024</a:t>
            </a:r>
          </a:p>
        </p:txBody>
      </p:sp>
      <p:sp>
        <p:nvSpPr>
          <p:cNvPr id="3" name="Footer Placeholder 2"/>
          <p:cNvSpPr>
            <a:spLocks noGrp="1"/>
          </p:cNvSpPr>
          <p:nvPr>
            <p:ph type="ftr" sz="quarter" idx="11"/>
          </p:nvPr>
        </p:nvSpPr>
        <p:spPr/>
        <p:txBody>
          <a:bodyPr/>
          <a:lstStyle/>
          <a:p>
            <a:r>
              <a:rPr lang="en-IN" dirty="0"/>
              <a:t>DEPARTMENT OF COMPUTER SCIENCE &amp; ENGINEERING   / MEDICLASSIFY: AI POWERED MEDICAL IMAGE DIAGNOSIS </a:t>
            </a:r>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12</a:t>
            </a:fld>
            <a:endParaRPr lang="en-US"/>
          </a:p>
        </p:txBody>
      </p:sp>
      <p:graphicFrame>
        <p:nvGraphicFramePr>
          <p:cNvPr id="9" name="Table 8"/>
          <p:cNvGraphicFramePr>
            <a:graphicFrameLocks noGrp="1"/>
          </p:cNvGraphicFramePr>
          <p:nvPr>
            <p:extLst>
              <p:ext uri="{D42A27DB-BD31-4B8C-83A1-F6EECF244321}">
                <p14:modId xmlns:p14="http://schemas.microsoft.com/office/powerpoint/2010/main" val="3736572791"/>
              </p:ext>
            </p:extLst>
          </p:nvPr>
        </p:nvGraphicFramePr>
        <p:xfrm>
          <a:off x="1035425" y="174812"/>
          <a:ext cx="16586908" cy="9234863"/>
        </p:xfrm>
        <a:graphic>
          <a:graphicData uri="http://schemas.openxmlformats.org/drawingml/2006/table">
            <a:tbl>
              <a:tblPr firstRow="1" bandRow="1">
                <a:tableStyleId>{5C22544A-7EE6-4342-B048-85BDC9FD1C3A}</a:tableStyleId>
              </a:tblPr>
              <a:tblGrid>
                <a:gridCol w="3831972">
                  <a:extLst>
                    <a:ext uri="{9D8B030D-6E8A-4147-A177-3AD203B41FA5}">
                      <a16:colId xmlns:a16="http://schemas.microsoft.com/office/drawing/2014/main" val="20000"/>
                    </a:ext>
                  </a:extLst>
                </a:gridCol>
                <a:gridCol w="4251645">
                  <a:extLst>
                    <a:ext uri="{9D8B030D-6E8A-4147-A177-3AD203B41FA5}">
                      <a16:colId xmlns:a16="http://schemas.microsoft.com/office/drawing/2014/main" val="20001"/>
                    </a:ext>
                  </a:extLst>
                </a:gridCol>
                <a:gridCol w="4145187">
                  <a:extLst>
                    <a:ext uri="{9D8B030D-6E8A-4147-A177-3AD203B41FA5}">
                      <a16:colId xmlns:a16="http://schemas.microsoft.com/office/drawing/2014/main" val="20002"/>
                    </a:ext>
                  </a:extLst>
                </a:gridCol>
                <a:gridCol w="4358104">
                  <a:extLst>
                    <a:ext uri="{9D8B030D-6E8A-4147-A177-3AD203B41FA5}">
                      <a16:colId xmlns:a16="http://schemas.microsoft.com/office/drawing/2014/main" val="20003"/>
                    </a:ext>
                  </a:extLst>
                </a:gridCol>
              </a:tblGrid>
              <a:tr h="1439095">
                <a:tc>
                  <a:txBody>
                    <a:bodyPr/>
                    <a:lstStyle/>
                    <a:p>
                      <a:pPr algn="ctr"/>
                      <a:r>
                        <a:rPr lang="en-IN" sz="3200" dirty="0">
                          <a:latin typeface="Times New Roman" panose="02020603050405020304" pitchFamily="18" charset="0"/>
                          <a:cs typeface="Times New Roman" panose="02020603050405020304" pitchFamily="18" charset="0"/>
                        </a:rPr>
                        <a:t>Author’s Name</a:t>
                      </a:r>
                    </a:p>
                  </a:txBody>
                  <a:tcPr/>
                </a:tc>
                <a:tc>
                  <a:txBody>
                    <a:bodyPr/>
                    <a:lstStyle/>
                    <a:p>
                      <a:pPr algn="ctr"/>
                      <a:r>
                        <a:rPr lang="en-IN" sz="3200" dirty="0">
                          <a:latin typeface="Times New Roman" panose="02020603050405020304" pitchFamily="18" charset="0"/>
                          <a:cs typeface="Times New Roman" panose="02020603050405020304" pitchFamily="18" charset="0"/>
                        </a:rPr>
                        <a:t>Paper name and</a:t>
                      </a:r>
                      <a:r>
                        <a:rPr lang="en-IN" sz="3200" baseline="0" dirty="0">
                          <a:latin typeface="Times New Roman" panose="02020603050405020304" pitchFamily="18" charset="0"/>
                          <a:cs typeface="Times New Roman" panose="02020603050405020304" pitchFamily="18" charset="0"/>
                        </a:rPr>
                        <a:t> publication details</a:t>
                      </a:r>
                      <a:endParaRPr lang="en-IN" sz="3200" dirty="0">
                        <a:latin typeface="Times New Roman" panose="02020603050405020304" pitchFamily="18" charset="0"/>
                        <a:cs typeface="Times New Roman" panose="02020603050405020304" pitchFamily="18" charset="0"/>
                      </a:endParaRPr>
                    </a:p>
                  </a:txBody>
                  <a:tcPr/>
                </a:tc>
                <a:tc>
                  <a:txBody>
                    <a:bodyPr/>
                    <a:lstStyle/>
                    <a:p>
                      <a:pPr algn="ctr"/>
                      <a:r>
                        <a:rPr lang="en-IN" sz="3200" dirty="0">
                          <a:latin typeface="Times New Roman" panose="02020603050405020304" pitchFamily="18" charset="0"/>
                          <a:cs typeface="Times New Roman" panose="02020603050405020304" pitchFamily="18" charset="0"/>
                        </a:rPr>
                        <a:t>Year </a:t>
                      </a:r>
                      <a:r>
                        <a:rPr lang="en-IN" sz="3200" baseline="0" dirty="0">
                          <a:latin typeface="Times New Roman" panose="02020603050405020304" pitchFamily="18" charset="0"/>
                          <a:cs typeface="Times New Roman" panose="02020603050405020304" pitchFamily="18" charset="0"/>
                        </a:rPr>
                        <a:t> of publication</a:t>
                      </a:r>
                      <a:endParaRPr lang="en-IN" sz="3200" dirty="0">
                        <a:latin typeface="Times New Roman" panose="02020603050405020304" pitchFamily="18" charset="0"/>
                        <a:cs typeface="Times New Roman" panose="02020603050405020304" pitchFamily="18" charset="0"/>
                      </a:endParaRPr>
                    </a:p>
                  </a:txBody>
                  <a:tcPr/>
                </a:tc>
                <a:tc>
                  <a:txBody>
                    <a:bodyPr/>
                    <a:lstStyle/>
                    <a:p>
                      <a:pPr algn="ctr"/>
                      <a:r>
                        <a:rPr lang="en-IN" sz="3200" dirty="0">
                          <a:latin typeface="Times New Roman" panose="02020603050405020304" pitchFamily="18" charset="0"/>
                          <a:cs typeface="Times New Roman" panose="02020603050405020304" pitchFamily="18" charset="0"/>
                        </a:rPr>
                        <a:t>Main content of the paper</a:t>
                      </a:r>
                    </a:p>
                  </a:txBody>
                  <a:tcPr/>
                </a:tc>
                <a:extLst>
                  <a:ext uri="{0D108BD9-81ED-4DB2-BD59-A6C34878D82A}">
                    <a16:rowId xmlns:a16="http://schemas.microsoft.com/office/drawing/2014/main" val="10000"/>
                  </a:ext>
                </a:extLst>
              </a:tr>
              <a:tr h="2598928">
                <a:tc>
                  <a:txBody>
                    <a:bodyPr/>
                    <a:lstStyle/>
                    <a:p>
                      <a:r>
                        <a:rPr lang="en-IN" sz="2700" b="0" i="0" kern="1200" dirty="0">
                          <a:solidFill>
                            <a:schemeClr val="dk1"/>
                          </a:solidFill>
                          <a:effectLst/>
                          <a:latin typeface="Times New Roman" panose="02020603050405020304" pitchFamily="18" charset="0"/>
                          <a:ea typeface="+mn-ea"/>
                          <a:cs typeface="Times New Roman" panose="02020603050405020304" pitchFamily="18" charset="0"/>
                        </a:rPr>
                        <a:t>Rajpura, Pranav et al.</a:t>
                      </a:r>
                      <a:endParaRPr lang="en-IN" dirty="0">
                        <a:latin typeface="Times New Roman" panose="02020603050405020304" pitchFamily="18" charset="0"/>
                        <a:cs typeface="Times New Roman" panose="02020603050405020304" pitchFamily="18" charset="0"/>
                      </a:endParaRPr>
                    </a:p>
                  </a:txBody>
                  <a:tcPr/>
                </a:tc>
                <a:tc>
                  <a:txBody>
                    <a:bodyPr/>
                    <a:lstStyle/>
                    <a:p>
                      <a:r>
                        <a:rPr lang="en-IN" sz="2700" b="0" i="0" kern="1200" dirty="0">
                          <a:solidFill>
                            <a:schemeClr val="dk1"/>
                          </a:solidFill>
                          <a:effectLst/>
                          <a:latin typeface="Times New Roman" panose="02020603050405020304" pitchFamily="18" charset="0"/>
                          <a:ea typeface="+mn-ea"/>
                          <a:cs typeface="Times New Roman" panose="02020603050405020304" pitchFamily="18" charset="0"/>
                        </a:rPr>
                        <a:t>“</a:t>
                      </a:r>
                      <a:r>
                        <a:rPr lang="en-US" sz="2700" b="0" i="0" kern="1200" dirty="0">
                          <a:solidFill>
                            <a:schemeClr val="dk1"/>
                          </a:solidFill>
                          <a:effectLst/>
                          <a:latin typeface="Times New Roman" panose="02020603050405020304" pitchFamily="18" charset="0"/>
                          <a:ea typeface="+mn-ea"/>
                          <a:cs typeface="Times New Roman" panose="02020603050405020304" pitchFamily="18" charset="0"/>
                        </a:rPr>
                        <a:t>CheXNet: Radiologist-Level Pneumonia Detection on Chest X-Rays with Deep Learning"</a:t>
                      </a:r>
                      <a:endParaRPr lang="en-IN" dirty="0">
                        <a:latin typeface="Times New Roman" panose="02020603050405020304" pitchFamily="18" charset="0"/>
                        <a:cs typeface="Times New Roman" panose="02020603050405020304" pitchFamily="18" charset="0"/>
                      </a:endParaRPr>
                    </a:p>
                  </a:txBody>
                  <a:tcPr/>
                </a:tc>
                <a:tc>
                  <a:txBody>
                    <a:bodyPr/>
                    <a:lstStyle/>
                    <a:p>
                      <a:r>
                        <a:rPr lang="en-IN" dirty="0">
                          <a:latin typeface="Times New Roman" panose="02020603050405020304" pitchFamily="18" charset="0"/>
                          <a:cs typeface="Times New Roman" panose="02020603050405020304" pitchFamily="18" charset="0"/>
                        </a:rPr>
                        <a:t>2021</a:t>
                      </a:r>
                    </a:p>
                  </a:txBody>
                  <a:tcPr/>
                </a:tc>
                <a:tc>
                  <a:txBody>
                    <a:bodyPr/>
                    <a:lstStyle/>
                    <a:p>
                      <a:r>
                        <a:rPr lang="en-US" sz="2700" b="0" i="0" kern="1200" dirty="0">
                          <a:solidFill>
                            <a:schemeClr val="dk1"/>
                          </a:solidFill>
                          <a:effectLst/>
                          <a:latin typeface="Times New Roman" panose="02020603050405020304" pitchFamily="18" charset="0"/>
                          <a:ea typeface="+mn-ea"/>
                          <a:cs typeface="Times New Roman" panose="02020603050405020304" pitchFamily="18" charset="0"/>
                        </a:rPr>
                        <a:t>The paper introduces CheXNet, a deep learning model trained to detect pneumonia in chest X-rays.</a:t>
                      </a: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1"/>
                  </a:ext>
                </a:extLst>
              </a:tr>
              <a:tr h="2842943">
                <a:tc>
                  <a:txBody>
                    <a:bodyPr/>
                    <a:lstStyle/>
                    <a:p>
                      <a:r>
                        <a:rPr lang="en-IN" sz="2700" b="0" i="0" kern="1200" dirty="0">
                          <a:solidFill>
                            <a:schemeClr val="dk1"/>
                          </a:solidFill>
                          <a:effectLst/>
                          <a:latin typeface="Times New Roman" panose="02020603050405020304" pitchFamily="18" charset="0"/>
                          <a:ea typeface="+mn-ea"/>
                          <a:cs typeface="Times New Roman" panose="02020603050405020304" pitchFamily="18" charset="0"/>
                        </a:rPr>
                        <a:t>Esteva, Andre et al.</a:t>
                      </a:r>
                      <a:endParaRPr lang="en-IN" dirty="0">
                        <a:latin typeface="Times New Roman" panose="02020603050405020304" pitchFamily="18" charset="0"/>
                        <a:cs typeface="Times New Roman" panose="02020603050405020304" pitchFamily="18" charset="0"/>
                      </a:endParaRPr>
                    </a:p>
                  </a:txBody>
                  <a:tcPr/>
                </a:tc>
                <a:tc>
                  <a:txBody>
                    <a:bodyPr/>
                    <a:lstStyle/>
                    <a:p>
                      <a:r>
                        <a:rPr lang="en-US" sz="2700" b="0" i="0" kern="1200" dirty="0">
                          <a:solidFill>
                            <a:schemeClr val="dk1"/>
                          </a:solidFill>
                          <a:effectLst/>
                          <a:latin typeface="Times New Roman" panose="02020603050405020304" pitchFamily="18" charset="0"/>
                          <a:ea typeface="+mn-ea"/>
                          <a:cs typeface="Times New Roman" panose="02020603050405020304" pitchFamily="18" charset="0"/>
                        </a:rPr>
                        <a:t>"Dermatologist-level classification of skin cancer with deep neural networks"</a:t>
                      </a:r>
                      <a:endParaRPr lang="en-IN" dirty="0">
                        <a:latin typeface="Times New Roman" panose="02020603050405020304" pitchFamily="18" charset="0"/>
                        <a:cs typeface="Times New Roman" panose="02020603050405020304" pitchFamily="18" charset="0"/>
                      </a:endParaRPr>
                    </a:p>
                  </a:txBody>
                  <a:tcPr/>
                </a:tc>
                <a:tc>
                  <a:txBody>
                    <a:bodyPr/>
                    <a:lstStyle/>
                    <a:p>
                      <a:r>
                        <a:rPr lang="en-IN" dirty="0">
                          <a:latin typeface="Times New Roman" panose="02020603050405020304" pitchFamily="18" charset="0"/>
                          <a:cs typeface="Times New Roman" panose="02020603050405020304" pitchFamily="18" charset="0"/>
                        </a:rPr>
                        <a:t>2023</a:t>
                      </a:r>
                    </a:p>
                  </a:txBody>
                  <a:tcPr/>
                </a:tc>
                <a:tc>
                  <a:txBody>
                    <a:bodyPr/>
                    <a:lstStyle/>
                    <a:p>
                      <a:r>
                        <a:rPr lang="en-US" sz="2700" b="0" i="0" kern="1200" dirty="0">
                          <a:solidFill>
                            <a:schemeClr val="dk1"/>
                          </a:solidFill>
                          <a:effectLst/>
                          <a:latin typeface="Times New Roman" panose="02020603050405020304" pitchFamily="18" charset="0"/>
                          <a:ea typeface="+mn-ea"/>
                          <a:cs typeface="Times New Roman" panose="02020603050405020304" pitchFamily="18" charset="0"/>
                        </a:rPr>
                        <a:t>It discusses the challenges of interpreting deep neural networks and the importance of addressing issues related to model interpretability and generalization in medical image analysis.</a:t>
                      </a: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2"/>
                  </a:ext>
                </a:extLst>
              </a:tr>
              <a:tr h="2128563">
                <a:tc>
                  <a:txBody>
                    <a:bodyPr/>
                    <a:lstStyle/>
                    <a:p>
                      <a:r>
                        <a:rPr lang="en-US" sz="2800" b="0" i="0" dirty="0">
                          <a:effectLst/>
                          <a:latin typeface="Times New Roman" panose="02020603050405020304" pitchFamily="18" charset="0"/>
                          <a:cs typeface="Times New Roman" panose="02020603050405020304" pitchFamily="18" charset="0"/>
                        </a:rPr>
                        <a:t>Topol, Eric J et al.</a:t>
                      </a:r>
                      <a:endParaRPr lang="en-IN" dirty="0">
                        <a:latin typeface="Times New Roman" panose="02020603050405020304" pitchFamily="18" charset="0"/>
                        <a:cs typeface="Times New Roman" panose="02020603050405020304" pitchFamily="18" charset="0"/>
                      </a:endParaRPr>
                    </a:p>
                  </a:txBody>
                  <a:tcPr/>
                </a:tc>
                <a:tc>
                  <a:txBody>
                    <a:bodyPr/>
                    <a:lstStyle/>
                    <a:p>
                      <a:r>
                        <a:rPr lang="en-US" sz="2800" b="0" i="0" dirty="0">
                          <a:effectLst/>
                          <a:latin typeface="Times New Roman" panose="02020603050405020304" pitchFamily="18" charset="0"/>
                          <a:cs typeface="Times New Roman" panose="02020603050405020304" pitchFamily="18" charset="0"/>
                        </a:rPr>
                        <a:t>"High-performance medicine: the convergence of human and artificial intelligence." </a:t>
                      </a:r>
                      <a:endParaRPr lang="en-IN" dirty="0">
                        <a:latin typeface="Times New Roman" panose="02020603050405020304" pitchFamily="18" charset="0"/>
                        <a:cs typeface="Times New Roman" panose="02020603050405020304" pitchFamily="18" charset="0"/>
                      </a:endParaRPr>
                    </a:p>
                  </a:txBody>
                  <a:tcPr/>
                </a:tc>
                <a:tc>
                  <a:txBody>
                    <a:bodyPr/>
                    <a:lstStyle/>
                    <a:p>
                      <a:r>
                        <a:rPr lang="en-IN" dirty="0">
                          <a:latin typeface="Times New Roman" panose="02020603050405020304" pitchFamily="18" charset="0"/>
                          <a:cs typeface="Times New Roman" panose="02020603050405020304" pitchFamily="18" charset="0"/>
                        </a:rPr>
                        <a:t>2020</a:t>
                      </a:r>
                    </a:p>
                  </a:txBody>
                  <a:tcPr/>
                </a:tc>
                <a:tc>
                  <a:txBody>
                    <a:bodyPr/>
                    <a:lstStyle/>
                    <a:p>
                      <a:r>
                        <a:rPr lang="en-US" sz="2800" b="0" i="0" dirty="0">
                          <a:effectLst/>
                          <a:latin typeface="Times New Roman" panose="02020603050405020304" pitchFamily="18" charset="0"/>
                          <a:cs typeface="Times New Roman" panose="02020603050405020304" pitchFamily="18" charset="0"/>
                        </a:rPr>
                        <a:t>This paper explores the convergence of human expertise and artificial intelligence in high-performance medicine.</a:t>
                      </a: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366065086"/>
                  </a:ext>
                </a:extLst>
              </a:tr>
            </a:tbl>
          </a:graphicData>
        </a:graphic>
      </p:graphicFrame>
    </p:spTree>
    <p:extLst>
      <p:ext uri="{BB962C8B-B14F-4D97-AF65-F5344CB8AC3E}">
        <p14:creationId xmlns:p14="http://schemas.microsoft.com/office/powerpoint/2010/main" val="14544612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dirty="0"/>
              <a:t>April 18,2024</a:t>
            </a:r>
          </a:p>
        </p:txBody>
      </p:sp>
      <p:sp>
        <p:nvSpPr>
          <p:cNvPr id="3" name="Footer Placeholder 2"/>
          <p:cNvSpPr>
            <a:spLocks noGrp="1"/>
          </p:cNvSpPr>
          <p:nvPr>
            <p:ph type="ftr" sz="quarter" idx="11"/>
          </p:nvPr>
        </p:nvSpPr>
        <p:spPr/>
        <p:txBody>
          <a:bodyPr/>
          <a:lstStyle/>
          <a:p>
            <a:r>
              <a:rPr lang="en-IN" dirty="0"/>
              <a:t>DEPARTMENT OF COMPUTER SCIENCE &amp; ENGINEERING   / MEDICLASSIFY: AI POWERED MEDICAL IMAGE DIAGNOSIS </a:t>
            </a:r>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13</a:t>
            </a:fld>
            <a:endParaRPr lang="en-US"/>
          </a:p>
        </p:txBody>
      </p:sp>
      <p:sp>
        <p:nvSpPr>
          <p:cNvPr id="5" name="Rectangle 4"/>
          <p:cNvSpPr/>
          <p:nvPr/>
        </p:nvSpPr>
        <p:spPr>
          <a:xfrm>
            <a:off x="5217187" y="138892"/>
            <a:ext cx="7853625" cy="823752"/>
          </a:xfrm>
          <a:prstGeom prst="rect">
            <a:avLst/>
          </a:prstGeom>
        </p:spPr>
        <p:txBody>
          <a:bodyPr wrap="none">
            <a:spAutoFit/>
          </a:bodyPr>
          <a:lstStyle/>
          <a:p>
            <a:pPr lvl="1">
              <a:lnSpc>
                <a:spcPct val="150000"/>
              </a:lnSpc>
            </a:pPr>
            <a:r>
              <a:rPr lang="en-IN" sz="3600" b="1" dirty="0">
                <a:latin typeface="Times New Roman" pitchFamily="18" charset="0"/>
                <a:cs typeface="Times New Roman" pitchFamily="18" charset="0"/>
              </a:rPr>
              <a:t>DESIGN AND METHODOLOGIES</a:t>
            </a:r>
          </a:p>
        </p:txBody>
      </p:sp>
      <p:sp>
        <p:nvSpPr>
          <p:cNvPr id="7" name="TextBox 6">
            <a:extLst>
              <a:ext uri="{FF2B5EF4-FFF2-40B4-BE49-F238E27FC236}">
                <a16:creationId xmlns:a16="http://schemas.microsoft.com/office/drawing/2014/main" id="{AB4BB9D9-AFE6-7BC9-C56C-BFD441CFE39B}"/>
              </a:ext>
            </a:extLst>
          </p:cNvPr>
          <p:cNvSpPr txBox="1"/>
          <p:nvPr/>
        </p:nvSpPr>
        <p:spPr>
          <a:xfrm>
            <a:off x="905141" y="1401467"/>
            <a:ext cx="4449187" cy="523220"/>
          </a:xfrm>
          <a:prstGeom prst="rect">
            <a:avLst/>
          </a:prstGeom>
          <a:noFill/>
        </p:spPr>
        <p:txBody>
          <a:bodyPr wrap="square" rtlCol="0">
            <a:spAutoFit/>
          </a:bodyPr>
          <a:lstStyle/>
          <a:p>
            <a:r>
              <a:rPr lang="en-IN" sz="2800" b="1" dirty="0">
                <a:latin typeface="Times New Roman" panose="02020603050405020304" pitchFamily="18" charset="0"/>
                <a:cs typeface="Times New Roman" panose="02020603050405020304" pitchFamily="18" charset="0"/>
              </a:rPr>
              <a:t>MODULE 1: </a:t>
            </a:r>
            <a:r>
              <a:rPr lang="en-IN" sz="2800" dirty="0">
                <a:latin typeface="Times New Roman" panose="02020603050405020304" pitchFamily="18" charset="0"/>
                <a:cs typeface="Times New Roman" panose="02020603050405020304" pitchFamily="18" charset="0"/>
              </a:rPr>
              <a:t>Decision tree</a:t>
            </a:r>
          </a:p>
        </p:txBody>
      </p:sp>
      <p:sp>
        <p:nvSpPr>
          <p:cNvPr id="8" name="Rectangle: Rounded Corners 7">
            <a:extLst>
              <a:ext uri="{FF2B5EF4-FFF2-40B4-BE49-F238E27FC236}">
                <a16:creationId xmlns:a16="http://schemas.microsoft.com/office/drawing/2014/main" id="{1522A8B2-E265-B3BB-2A7A-CD9E74E26AAB}"/>
              </a:ext>
            </a:extLst>
          </p:cNvPr>
          <p:cNvSpPr/>
          <p:nvPr/>
        </p:nvSpPr>
        <p:spPr>
          <a:xfrm>
            <a:off x="9143999" y="1252369"/>
            <a:ext cx="2511707" cy="54768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New medical image required</a:t>
            </a:r>
          </a:p>
        </p:txBody>
      </p:sp>
      <p:sp>
        <p:nvSpPr>
          <p:cNvPr id="9" name="Diamond 8">
            <a:extLst>
              <a:ext uri="{FF2B5EF4-FFF2-40B4-BE49-F238E27FC236}">
                <a16:creationId xmlns:a16="http://schemas.microsoft.com/office/drawing/2014/main" id="{7891D58E-C1D6-24ED-B3BD-3003739358F1}"/>
              </a:ext>
            </a:extLst>
          </p:cNvPr>
          <p:cNvSpPr/>
          <p:nvPr/>
        </p:nvSpPr>
        <p:spPr>
          <a:xfrm>
            <a:off x="9517274" y="2344768"/>
            <a:ext cx="1770926" cy="1453910"/>
          </a:xfrm>
          <a:prstGeom prst="diamon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Format ok?</a:t>
            </a:r>
          </a:p>
        </p:txBody>
      </p:sp>
      <p:cxnSp>
        <p:nvCxnSpPr>
          <p:cNvPr id="11" name="Straight Arrow Connector 10">
            <a:extLst>
              <a:ext uri="{FF2B5EF4-FFF2-40B4-BE49-F238E27FC236}">
                <a16:creationId xmlns:a16="http://schemas.microsoft.com/office/drawing/2014/main" id="{AF8B1483-1FB8-7AF4-A689-F36A5D62ADE8}"/>
              </a:ext>
            </a:extLst>
          </p:cNvPr>
          <p:cNvCxnSpPr>
            <a:cxnSpLocks/>
          </p:cNvCxnSpPr>
          <p:nvPr/>
        </p:nvCxnSpPr>
        <p:spPr>
          <a:xfrm>
            <a:off x="8715737" y="3541853"/>
            <a:ext cx="13889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F42CF39F-5974-A9EB-D980-12BD3F5761F2}"/>
              </a:ext>
            </a:extLst>
          </p:cNvPr>
          <p:cNvCxnSpPr>
            <a:stCxn id="8" idx="2"/>
            <a:endCxn id="9" idx="0"/>
          </p:cNvCxnSpPr>
          <p:nvPr/>
        </p:nvCxnSpPr>
        <p:spPr>
          <a:xfrm>
            <a:off x="10399853" y="1800057"/>
            <a:ext cx="2884" cy="5447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3807352B-1A6B-4A69-B72E-AA2EAACF7029}"/>
              </a:ext>
            </a:extLst>
          </p:cNvPr>
          <p:cNvSpPr/>
          <p:nvPr/>
        </p:nvSpPr>
        <p:spPr>
          <a:xfrm>
            <a:off x="6227180" y="3596478"/>
            <a:ext cx="1838427" cy="69779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err="1"/>
              <a:t>Analyze</a:t>
            </a:r>
            <a:r>
              <a:rPr lang="en-IN" dirty="0"/>
              <a:t> image</a:t>
            </a:r>
          </a:p>
        </p:txBody>
      </p:sp>
      <p:sp>
        <p:nvSpPr>
          <p:cNvPr id="20" name="Rectangle 19">
            <a:extLst>
              <a:ext uri="{FF2B5EF4-FFF2-40B4-BE49-F238E27FC236}">
                <a16:creationId xmlns:a16="http://schemas.microsoft.com/office/drawing/2014/main" id="{52F7AAD1-AC2B-F593-EB4D-C98611F929FB}"/>
              </a:ext>
            </a:extLst>
          </p:cNvPr>
          <p:cNvSpPr/>
          <p:nvPr/>
        </p:nvSpPr>
        <p:spPr>
          <a:xfrm>
            <a:off x="12763484" y="3596478"/>
            <a:ext cx="1838427" cy="69779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Incompatible image</a:t>
            </a:r>
          </a:p>
        </p:txBody>
      </p:sp>
      <p:cxnSp>
        <p:nvCxnSpPr>
          <p:cNvPr id="22" name="Connector: Elbow 21">
            <a:extLst>
              <a:ext uri="{FF2B5EF4-FFF2-40B4-BE49-F238E27FC236}">
                <a16:creationId xmlns:a16="http://schemas.microsoft.com/office/drawing/2014/main" id="{160A74DC-C7E5-E093-3021-CB397C70FA6E}"/>
              </a:ext>
            </a:extLst>
          </p:cNvPr>
          <p:cNvCxnSpPr>
            <a:stCxn id="9" idx="1"/>
            <a:endCxn id="19" idx="0"/>
          </p:cNvCxnSpPr>
          <p:nvPr/>
        </p:nvCxnSpPr>
        <p:spPr>
          <a:xfrm rot="10800000" flipV="1">
            <a:off x="7146394" y="3071722"/>
            <a:ext cx="2370880" cy="52475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5863C862-2E29-8B6A-005B-9361EB4D6572}"/>
              </a:ext>
            </a:extLst>
          </p:cNvPr>
          <p:cNvSpPr txBox="1"/>
          <p:nvPr/>
        </p:nvSpPr>
        <p:spPr>
          <a:xfrm>
            <a:off x="5671595" y="3090441"/>
            <a:ext cx="1111170" cy="369332"/>
          </a:xfrm>
          <a:prstGeom prst="rect">
            <a:avLst/>
          </a:prstGeom>
          <a:noFill/>
        </p:spPr>
        <p:txBody>
          <a:bodyPr wrap="square" rtlCol="0">
            <a:spAutoFit/>
          </a:bodyPr>
          <a:lstStyle/>
          <a:p>
            <a:r>
              <a:rPr lang="en-IN" dirty="0"/>
              <a:t>YES</a:t>
            </a:r>
          </a:p>
        </p:txBody>
      </p:sp>
      <p:sp>
        <p:nvSpPr>
          <p:cNvPr id="29" name="TextBox 28">
            <a:extLst>
              <a:ext uri="{FF2B5EF4-FFF2-40B4-BE49-F238E27FC236}">
                <a16:creationId xmlns:a16="http://schemas.microsoft.com/office/drawing/2014/main" id="{2E041AA6-799F-FCB6-FB68-C05FB8180C2C}"/>
              </a:ext>
            </a:extLst>
          </p:cNvPr>
          <p:cNvSpPr txBox="1"/>
          <p:nvPr/>
        </p:nvSpPr>
        <p:spPr>
          <a:xfrm>
            <a:off x="11288685" y="3012805"/>
            <a:ext cx="1111170" cy="369332"/>
          </a:xfrm>
          <a:prstGeom prst="rect">
            <a:avLst/>
          </a:prstGeom>
          <a:noFill/>
        </p:spPr>
        <p:txBody>
          <a:bodyPr wrap="square" rtlCol="0">
            <a:spAutoFit/>
          </a:bodyPr>
          <a:lstStyle/>
          <a:p>
            <a:r>
              <a:rPr lang="en-IN" dirty="0"/>
              <a:t>NO</a:t>
            </a:r>
          </a:p>
        </p:txBody>
      </p:sp>
      <p:sp>
        <p:nvSpPr>
          <p:cNvPr id="30" name="Diamond 29">
            <a:extLst>
              <a:ext uri="{FF2B5EF4-FFF2-40B4-BE49-F238E27FC236}">
                <a16:creationId xmlns:a16="http://schemas.microsoft.com/office/drawing/2014/main" id="{1BC9A4F2-AF97-3720-099C-EDD8CA3263B0}"/>
              </a:ext>
            </a:extLst>
          </p:cNvPr>
          <p:cNvSpPr/>
          <p:nvPr/>
        </p:nvSpPr>
        <p:spPr>
          <a:xfrm>
            <a:off x="5775311" y="5110441"/>
            <a:ext cx="2742164" cy="1178167"/>
          </a:xfrm>
          <a:prstGeom prst="diamon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Abnormality</a:t>
            </a:r>
          </a:p>
        </p:txBody>
      </p:sp>
      <p:cxnSp>
        <p:nvCxnSpPr>
          <p:cNvPr id="36" name="Straight Arrow Connector 35">
            <a:extLst>
              <a:ext uri="{FF2B5EF4-FFF2-40B4-BE49-F238E27FC236}">
                <a16:creationId xmlns:a16="http://schemas.microsoft.com/office/drawing/2014/main" id="{F1750282-2DFB-89ED-01B7-E8C4F4BFB557}"/>
              </a:ext>
            </a:extLst>
          </p:cNvPr>
          <p:cNvCxnSpPr>
            <a:cxnSpLocks/>
            <a:stCxn id="19" idx="2"/>
            <a:endCxn id="30" idx="0"/>
          </p:cNvCxnSpPr>
          <p:nvPr/>
        </p:nvCxnSpPr>
        <p:spPr>
          <a:xfrm flipH="1">
            <a:off x="7146393" y="4294268"/>
            <a:ext cx="1" cy="8161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A53BF0D2-2274-D64D-6542-7D103F1F5DEB}"/>
              </a:ext>
            </a:extLst>
          </p:cNvPr>
          <p:cNvSpPr/>
          <p:nvPr/>
        </p:nvSpPr>
        <p:spPr>
          <a:xfrm>
            <a:off x="2025509" y="6343344"/>
            <a:ext cx="2208449" cy="68290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Identify &amp; score abnormality</a:t>
            </a:r>
          </a:p>
        </p:txBody>
      </p:sp>
      <p:sp>
        <p:nvSpPr>
          <p:cNvPr id="41" name="Rectangle 40">
            <a:extLst>
              <a:ext uri="{FF2B5EF4-FFF2-40B4-BE49-F238E27FC236}">
                <a16:creationId xmlns:a16="http://schemas.microsoft.com/office/drawing/2014/main" id="{CE04B5CE-2C7D-230D-FDCF-166E044B8ABE}"/>
              </a:ext>
            </a:extLst>
          </p:cNvPr>
          <p:cNvSpPr/>
          <p:nvPr/>
        </p:nvSpPr>
        <p:spPr>
          <a:xfrm>
            <a:off x="2025509" y="7687258"/>
            <a:ext cx="2208449" cy="68290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Refer the </a:t>
            </a:r>
            <a:r>
              <a:rPr lang="en-IN" dirty="0" err="1"/>
              <a:t>spcilialist</a:t>
            </a:r>
            <a:r>
              <a:rPr lang="en-IN" dirty="0"/>
              <a:t> to consult.</a:t>
            </a:r>
          </a:p>
        </p:txBody>
      </p:sp>
      <p:sp>
        <p:nvSpPr>
          <p:cNvPr id="42" name="Rectangle 41">
            <a:extLst>
              <a:ext uri="{FF2B5EF4-FFF2-40B4-BE49-F238E27FC236}">
                <a16:creationId xmlns:a16="http://schemas.microsoft.com/office/drawing/2014/main" id="{5E633FA3-7578-0BD2-9E61-D9E351D20FB2}"/>
              </a:ext>
            </a:extLst>
          </p:cNvPr>
          <p:cNvSpPr/>
          <p:nvPr/>
        </p:nvSpPr>
        <p:spPr>
          <a:xfrm>
            <a:off x="10183975" y="6001891"/>
            <a:ext cx="2208449" cy="68290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Display as normal reading</a:t>
            </a:r>
          </a:p>
        </p:txBody>
      </p:sp>
      <p:cxnSp>
        <p:nvCxnSpPr>
          <p:cNvPr id="45" name="Connector: Elbow 44">
            <a:extLst>
              <a:ext uri="{FF2B5EF4-FFF2-40B4-BE49-F238E27FC236}">
                <a16:creationId xmlns:a16="http://schemas.microsoft.com/office/drawing/2014/main" id="{4BD8D167-16AF-C149-45DE-911F831AD17C}"/>
              </a:ext>
            </a:extLst>
          </p:cNvPr>
          <p:cNvCxnSpPr>
            <a:stCxn id="30" idx="1"/>
            <a:endCxn id="39" idx="0"/>
          </p:cNvCxnSpPr>
          <p:nvPr/>
        </p:nvCxnSpPr>
        <p:spPr>
          <a:xfrm rot="10800000" flipV="1">
            <a:off x="3129735" y="5699524"/>
            <a:ext cx="2645577" cy="64381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Connector: Elbow 46">
            <a:extLst>
              <a:ext uri="{FF2B5EF4-FFF2-40B4-BE49-F238E27FC236}">
                <a16:creationId xmlns:a16="http://schemas.microsoft.com/office/drawing/2014/main" id="{8116A984-C817-7D93-523F-91088182ABBF}"/>
              </a:ext>
            </a:extLst>
          </p:cNvPr>
          <p:cNvCxnSpPr>
            <a:stCxn id="30" idx="3"/>
            <a:endCxn id="42" idx="0"/>
          </p:cNvCxnSpPr>
          <p:nvPr/>
        </p:nvCxnSpPr>
        <p:spPr>
          <a:xfrm>
            <a:off x="8517475" y="5699525"/>
            <a:ext cx="2770725" cy="30236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C0F80A5D-B1FD-C3BB-3642-056F8BC83D91}"/>
              </a:ext>
            </a:extLst>
          </p:cNvPr>
          <p:cNvCxnSpPr>
            <a:stCxn id="39" idx="2"/>
            <a:endCxn id="41" idx="0"/>
          </p:cNvCxnSpPr>
          <p:nvPr/>
        </p:nvCxnSpPr>
        <p:spPr>
          <a:xfrm>
            <a:off x="3129734" y="7026250"/>
            <a:ext cx="0" cy="6610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Connector: Elbow 55">
            <a:extLst>
              <a:ext uri="{FF2B5EF4-FFF2-40B4-BE49-F238E27FC236}">
                <a16:creationId xmlns:a16="http://schemas.microsoft.com/office/drawing/2014/main" id="{A4FA07DB-F36B-B984-2FD8-B99DF49129FB}"/>
              </a:ext>
            </a:extLst>
          </p:cNvPr>
          <p:cNvCxnSpPr>
            <a:endCxn id="20" idx="0"/>
          </p:cNvCxnSpPr>
          <p:nvPr/>
        </p:nvCxnSpPr>
        <p:spPr>
          <a:xfrm>
            <a:off x="11288200" y="3071722"/>
            <a:ext cx="2394498" cy="52475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5779D8F6-7208-C8BD-E0F7-BF685E2877B4}"/>
              </a:ext>
            </a:extLst>
          </p:cNvPr>
          <p:cNvSpPr txBox="1"/>
          <p:nvPr/>
        </p:nvSpPr>
        <p:spPr>
          <a:xfrm>
            <a:off x="4233958" y="5279824"/>
            <a:ext cx="1111170" cy="369332"/>
          </a:xfrm>
          <a:prstGeom prst="rect">
            <a:avLst/>
          </a:prstGeom>
          <a:noFill/>
        </p:spPr>
        <p:txBody>
          <a:bodyPr wrap="square" rtlCol="0">
            <a:spAutoFit/>
          </a:bodyPr>
          <a:lstStyle/>
          <a:p>
            <a:r>
              <a:rPr lang="en-IN" dirty="0"/>
              <a:t>YES</a:t>
            </a:r>
          </a:p>
        </p:txBody>
      </p:sp>
      <p:sp>
        <p:nvSpPr>
          <p:cNvPr id="66" name="TextBox 65">
            <a:extLst>
              <a:ext uri="{FF2B5EF4-FFF2-40B4-BE49-F238E27FC236}">
                <a16:creationId xmlns:a16="http://schemas.microsoft.com/office/drawing/2014/main" id="{25F47100-EF58-624E-959B-C7E13202920F}"/>
              </a:ext>
            </a:extLst>
          </p:cNvPr>
          <p:cNvSpPr txBox="1"/>
          <p:nvPr/>
        </p:nvSpPr>
        <p:spPr>
          <a:xfrm>
            <a:off x="9288682" y="5256296"/>
            <a:ext cx="1111170" cy="369332"/>
          </a:xfrm>
          <a:prstGeom prst="rect">
            <a:avLst/>
          </a:prstGeom>
          <a:noFill/>
        </p:spPr>
        <p:txBody>
          <a:bodyPr wrap="square" rtlCol="0">
            <a:spAutoFit/>
          </a:bodyPr>
          <a:lstStyle/>
          <a:p>
            <a:r>
              <a:rPr lang="en-IN" dirty="0"/>
              <a:t>NO</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FEAC35E-FD5C-D059-F6EC-1426636ACE06}"/>
              </a:ext>
            </a:extLst>
          </p:cNvPr>
          <p:cNvSpPr txBox="1"/>
          <p:nvPr/>
        </p:nvSpPr>
        <p:spPr>
          <a:xfrm>
            <a:off x="1307938" y="613457"/>
            <a:ext cx="15151261" cy="3780843"/>
          </a:xfrm>
          <a:prstGeom prst="rect">
            <a:avLst/>
          </a:prstGeom>
          <a:noFill/>
        </p:spPr>
        <p:txBody>
          <a:bodyPr wrap="square" rtlCol="0">
            <a:spAutoFit/>
          </a:bodyPr>
          <a:lstStyle/>
          <a:p>
            <a:r>
              <a:rPr lang="en-IN" sz="2800" b="1" dirty="0">
                <a:latin typeface="Times New Roman" panose="02020603050405020304" pitchFamily="18" charset="0"/>
                <a:cs typeface="Times New Roman" panose="02020603050405020304" pitchFamily="18" charset="0"/>
              </a:rPr>
              <a:t>DECISION TREE:</a:t>
            </a:r>
          </a:p>
          <a:p>
            <a:pPr marL="457200" indent="-457200">
              <a:lnSpc>
                <a:spcPct val="150000"/>
              </a:lnSpc>
              <a:buFont typeface="Wingdings" panose="05000000000000000000" pitchFamily="2" charset="2"/>
              <a:buChar char="v"/>
            </a:pPr>
            <a:r>
              <a:rPr lang="en-US" sz="2400" b="0" i="0" dirty="0">
                <a:effectLst/>
                <a:latin typeface="Times New Roman" panose="02020603050405020304" pitchFamily="18" charset="0"/>
                <a:cs typeface="Times New Roman" panose="02020603050405020304" pitchFamily="18" charset="0"/>
              </a:rPr>
              <a:t>Decision tree is a popular machine learning algorithm used for classification and regression tasks. It works by recursively partitioning the feature space into smaller subsets based on the value of input features, creating a tree-like structure of decision rules.</a:t>
            </a:r>
          </a:p>
          <a:p>
            <a:pPr marL="457200" indent="-457200">
              <a:lnSpc>
                <a:spcPct val="150000"/>
              </a:lnSpc>
              <a:buFont typeface="Wingdings" panose="05000000000000000000" pitchFamily="2" charset="2"/>
              <a:buChar char="v"/>
            </a:pPr>
            <a:r>
              <a:rPr lang="en-US" sz="2400" b="0" i="0" dirty="0">
                <a:effectLst/>
                <a:latin typeface="Times New Roman" panose="02020603050405020304" pitchFamily="18" charset="0"/>
                <a:cs typeface="Times New Roman" panose="02020603050405020304" pitchFamily="18" charset="0"/>
              </a:rPr>
              <a:t>a decision tree can be trained on features extracted from medical images to classify them into different categories, such as normal vs. abnormal or specific disease classes.</a:t>
            </a:r>
          </a:p>
          <a:p>
            <a:pPr marL="457200" indent="-457200">
              <a:lnSpc>
                <a:spcPct val="150000"/>
              </a:lnSpc>
              <a:buFont typeface="Wingdings" panose="05000000000000000000" pitchFamily="2" charset="2"/>
              <a:buChar char="v"/>
            </a:pPr>
            <a:r>
              <a:rPr lang="en-US" sz="2400" dirty="0">
                <a:latin typeface="Times New Roman" panose="02020603050405020304" pitchFamily="18" charset="0"/>
                <a:cs typeface="Times New Roman" panose="02020603050405020304" pitchFamily="18" charset="0"/>
              </a:rPr>
              <a:t>It explains how the process is going on in the system and explains about various functions that takes place </a:t>
            </a:r>
            <a:endParaRPr lang="en-IN" sz="2400" b="1" dirty="0">
              <a:latin typeface="Times New Roman" panose="02020603050405020304" pitchFamily="18" charset="0"/>
              <a:cs typeface="Times New Roman" panose="02020603050405020304" pitchFamily="18" charset="0"/>
            </a:endParaRPr>
          </a:p>
        </p:txBody>
      </p:sp>
      <p:sp>
        <p:nvSpPr>
          <p:cNvPr id="10" name="Date Placeholder 1">
            <a:extLst>
              <a:ext uri="{FF2B5EF4-FFF2-40B4-BE49-F238E27FC236}">
                <a16:creationId xmlns:a16="http://schemas.microsoft.com/office/drawing/2014/main" id="{600AECF3-3932-4B45-2E0F-6606DCB7AFBB}"/>
              </a:ext>
            </a:extLst>
          </p:cNvPr>
          <p:cNvSpPr>
            <a:spLocks noGrp="1"/>
          </p:cNvSpPr>
          <p:nvPr>
            <p:ph type="dt" sz="half" idx="10"/>
          </p:nvPr>
        </p:nvSpPr>
        <p:spPr>
          <a:xfrm>
            <a:off x="1645921" y="9689678"/>
            <a:ext cx="3708407" cy="547688"/>
          </a:xfrm>
        </p:spPr>
        <p:txBody>
          <a:bodyPr/>
          <a:lstStyle/>
          <a:p>
            <a:r>
              <a:rPr lang="en-US" dirty="0"/>
              <a:t>April 18,2024</a:t>
            </a:r>
          </a:p>
        </p:txBody>
      </p:sp>
      <p:sp>
        <p:nvSpPr>
          <p:cNvPr id="12" name="Footer Placeholder 2">
            <a:extLst>
              <a:ext uri="{FF2B5EF4-FFF2-40B4-BE49-F238E27FC236}">
                <a16:creationId xmlns:a16="http://schemas.microsoft.com/office/drawing/2014/main" id="{74F6140A-21F4-F5D7-7102-6209D80D09CE}"/>
              </a:ext>
            </a:extLst>
          </p:cNvPr>
          <p:cNvSpPr>
            <a:spLocks noGrp="1"/>
          </p:cNvSpPr>
          <p:nvPr>
            <p:ph type="ftr" sz="quarter" idx="11"/>
          </p:nvPr>
        </p:nvSpPr>
        <p:spPr>
          <a:xfrm>
            <a:off x="5529278" y="9689678"/>
            <a:ext cx="7234206" cy="547688"/>
          </a:xfrm>
        </p:spPr>
        <p:txBody>
          <a:bodyPr/>
          <a:lstStyle/>
          <a:p>
            <a:r>
              <a:rPr lang="en-IN" dirty="0"/>
              <a:t>DEPARTMENT OF COMPUTER SCIENCE &amp; ENGINEERING   / MEDICLASSIFY: AI POWERED MEDICAL IMAGE DIAGNOSIS </a:t>
            </a:r>
          </a:p>
        </p:txBody>
      </p:sp>
    </p:spTree>
    <p:extLst>
      <p:ext uri="{BB962C8B-B14F-4D97-AF65-F5344CB8AC3E}">
        <p14:creationId xmlns:p14="http://schemas.microsoft.com/office/powerpoint/2010/main" val="19087292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dirty="0"/>
              <a:t>April 18, 2024</a:t>
            </a:r>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15</a:t>
            </a:fld>
            <a:endParaRPr lang="en-US"/>
          </a:p>
        </p:txBody>
      </p:sp>
      <p:sp>
        <p:nvSpPr>
          <p:cNvPr id="6" name="Rectangle 5"/>
          <p:cNvSpPr/>
          <p:nvPr/>
        </p:nvSpPr>
        <p:spPr>
          <a:xfrm>
            <a:off x="801060" y="698561"/>
            <a:ext cx="16988176" cy="3231654"/>
          </a:xfrm>
          <a:prstGeom prst="rect">
            <a:avLst/>
          </a:prstGeom>
        </p:spPr>
        <p:txBody>
          <a:bodyPr wrap="square">
            <a:spAutoFit/>
          </a:bodyPr>
          <a:lstStyle/>
          <a:p>
            <a:pPr algn="ctr"/>
            <a:r>
              <a:rPr lang="en-US" sz="3600" b="1" dirty="0">
                <a:latin typeface="Times New Roman" panose="02020603050405020304" pitchFamily="18" charset="0"/>
                <a:cs typeface="Times New Roman" panose="02020603050405020304" pitchFamily="18" charset="0"/>
              </a:rPr>
              <a:t>    MODULE 1</a:t>
            </a:r>
            <a:r>
              <a:rPr lang="en-US" sz="2800" b="1" dirty="0">
                <a:latin typeface="Times New Roman" panose="02020603050405020304" pitchFamily="18" charset="0"/>
                <a:cs typeface="Times New Roman" panose="02020603050405020304" pitchFamily="18" charset="0"/>
              </a:rPr>
              <a:t>: Collection and Processing of data</a:t>
            </a: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r>
              <a:rPr lang="en-US" sz="2400" b="1" dirty="0">
                <a:latin typeface="Times New Roman" panose="02020603050405020304" pitchFamily="18" charset="0"/>
                <a:cs typeface="Times New Roman" panose="02020603050405020304" pitchFamily="18" charset="0"/>
              </a:rPr>
              <a:t>Step:1 Collection of data</a:t>
            </a: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endParaRPr lang="en-US"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endParaRPr lang="en-US" dirty="0">
              <a:latin typeface="Times New Roman" panose="02020603050405020304" pitchFamily="18" charset="0"/>
              <a:cs typeface="Times New Roman" panose="02020603050405020304" pitchFamily="18" charset="0"/>
            </a:endParaRPr>
          </a:p>
        </p:txBody>
      </p:sp>
      <p:pic>
        <p:nvPicPr>
          <p:cNvPr id="10" name="Picture 9">
            <a:extLst>
              <a:ext uri="{FF2B5EF4-FFF2-40B4-BE49-F238E27FC236}">
                <a16:creationId xmlns:a16="http://schemas.microsoft.com/office/drawing/2014/main" id="{756A332A-7A75-7B3D-68F6-DEADE879722F}"/>
              </a:ext>
            </a:extLst>
          </p:cNvPr>
          <p:cNvPicPr>
            <a:picLocks noChangeAspect="1"/>
          </p:cNvPicPr>
          <p:nvPr/>
        </p:nvPicPr>
        <p:blipFill>
          <a:blip r:embed="rId2"/>
          <a:stretch>
            <a:fillRect/>
          </a:stretch>
        </p:blipFill>
        <p:spPr>
          <a:xfrm>
            <a:off x="4178461" y="2634589"/>
            <a:ext cx="10136468" cy="5596999"/>
          </a:xfrm>
          <a:prstGeom prst="rect">
            <a:avLst/>
          </a:prstGeom>
        </p:spPr>
      </p:pic>
      <p:sp>
        <p:nvSpPr>
          <p:cNvPr id="11" name="Footer Placeholder 2">
            <a:extLst>
              <a:ext uri="{FF2B5EF4-FFF2-40B4-BE49-F238E27FC236}">
                <a16:creationId xmlns:a16="http://schemas.microsoft.com/office/drawing/2014/main" id="{22FF77C1-B5F5-6421-88EE-77F5C8FE4B92}"/>
              </a:ext>
            </a:extLst>
          </p:cNvPr>
          <p:cNvSpPr>
            <a:spLocks noGrp="1"/>
          </p:cNvSpPr>
          <p:nvPr>
            <p:ph type="ftr" sz="quarter" idx="11"/>
          </p:nvPr>
        </p:nvSpPr>
        <p:spPr>
          <a:xfrm>
            <a:off x="5529278" y="9689678"/>
            <a:ext cx="7234206" cy="547688"/>
          </a:xfrm>
        </p:spPr>
        <p:txBody>
          <a:bodyPr/>
          <a:lstStyle/>
          <a:p>
            <a:r>
              <a:rPr lang="en-IN" dirty="0"/>
              <a:t>DEPARTMENT OF COMPUTER SCIENCE &amp; ENGINEERING   / MEDICLASSIFY: AI POWERED MEDICAL IMAGE DIAGNOSIS </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dirty="0"/>
              <a:t>April 18, 2024</a:t>
            </a:r>
          </a:p>
        </p:txBody>
      </p:sp>
      <p:sp>
        <p:nvSpPr>
          <p:cNvPr id="3" name="Footer Placeholder 2"/>
          <p:cNvSpPr>
            <a:spLocks noGrp="1"/>
          </p:cNvSpPr>
          <p:nvPr>
            <p:ph type="ftr" sz="quarter" idx="11"/>
          </p:nvPr>
        </p:nvSpPr>
        <p:spPr/>
        <p:txBody>
          <a:bodyPr/>
          <a:lstStyle/>
          <a:p>
            <a:r>
              <a:rPr lang="en-IN" dirty="0"/>
              <a:t>DEPARTMENT OF COMPUTER SCIENCE &amp; ENGINEERING   / MEDICLASSIFY: AI POWERED MEDICAL IMAGE DIAGNOSIS </a:t>
            </a:r>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16</a:t>
            </a:fld>
            <a:endParaRPr lang="en-US"/>
          </a:p>
        </p:txBody>
      </p:sp>
      <p:sp>
        <p:nvSpPr>
          <p:cNvPr id="5" name="Rectangle 4"/>
          <p:cNvSpPr/>
          <p:nvPr/>
        </p:nvSpPr>
        <p:spPr>
          <a:xfrm>
            <a:off x="721136" y="656998"/>
            <a:ext cx="16631681" cy="1231106"/>
          </a:xfrm>
          <a:prstGeom prst="rect">
            <a:avLst/>
          </a:prstGeom>
        </p:spPr>
        <p:txBody>
          <a:bodyPr wrap="square">
            <a:spAutoFit/>
          </a:bodyPr>
          <a:lstStyle/>
          <a:p>
            <a:r>
              <a:rPr lang="en-US" sz="2800" b="1" dirty="0">
                <a:latin typeface="Times New Roman" panose="02020603050405020304" pitchFamily="18" charset="0"/>
                <a:cs typeface="Times New Roman" panose="02020603050405020304" pitchFamily="18" charset="0"/>
              </a:rPr>
              <a:t>Step 2: Processing the data</a:t>
            </a:r>
          </a:p>
          <a:p>
            <a:endParaRPr lang="en-US" sz="2800" b="1" dirty="0">
              <a:latin typeface="Times New Roman" panose="02020603050405020304" pitchFamily="18" charset="0"/>
              <a:cs typeface="Times New Roman" panose="02020603050405020304" pitchFamily="18" charset="0"/>
            </a:endParaRPr>
          </a:p>
          <a:p>
            <a:endParaRPr lang="en-IN" dirty="0"/>
          </a:p>
        </p:txBody>
      </p:sp>
      <p:pic>
        <p:nvPicPr>
          <p:cNvPr id="9" name="Picture 8">
            <a:extLst>
              <a:ext uri="{FF2B5EF4-FFF2-40B4-BE49-F238E27FC236}">
                <a16:creationId xmlns:a16="http://schemas.microsoft.com/office/drawing/2014/main" id="{38844309-CB98-2F0B-F9FD-C6D15845FE18}"/>
              </a:ext>
            </a:extLst>
          </p:cNvPr>
          <p:cNvPicPr>
            <a:picLocks noChangeAspect="1"/>
          </p:cNvPicPr>
          <p:nvPr/>
        </p:nvPicPr>
        <p:blipFill>
          <a:blip r:embed="rId2"/>
          <a:stretch>
            <a:fillRect/>
          </a:stretch>
        </p:blipFill>
        <p:spPr>
          <a:xfrm>
            <a:off x="3126437" y="1272551"/>
            <a:ext cx="10424125" cy="7243778"/>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dirty="0"/>
              <a:t>April 18, 2024</a:t>
            </a:r>
          </a:p>
        </p:txBody>
      </p:sp>
      <p:sp>
        <p:nvSpPr>
          <p:cNvPr id="3" name="Footer Placeholder 2"/>
          <p:cNvSpPr>
            <a:spLocks noGrp="1"/>
          </p:cNvSpPr>
          <p:nvPr>
            <p:ph type="ftr" sz="quarter" idx="11"/>
          </p:nvPr>
        </p:nvSpPr>
        <p:spPr/>
        <p:txBody>
          <a:bodyPr/>
          <a:lstStyle/>
          <a:p>
            <a:r>
              <a:rPr lang="en-IN" dirty="0"/>
              <a:t>DEPARTMENT OF COMPUTER SCIENCE &amp; ENGINEERING   / MEDICLASSIFY: AI POWERED MEDICAL IMAGE DIAGNOSIS </a:t>
            </a:r>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17</a:t>
            </a:fld>
            <a:endParaRPr lang="en-US"/>
          </a:p>
        </p:txBody>
      </p:sp>
      <p:sp>
        <p:nvSpPr>
          <p:cNvPr id="5" name="TextBox 4"/>
          <p:cNvSpPr txBox="1"/>
          <p:nvPr/>
        </p:nvSpPr>
        <p:spPr>
          <a:xfrm>
            <a:off x="789709" y="457200"/>
            <a:ext cx="16895618" cy="8186857"/>
          </a:xfrm>
          <a:prstGeom prst="rect">
            <a:avLst/>
          </a:prstGeom>
          <a:noFill/>
        </p:spPr>
        <p:txBody>
          <a:bodyPr wrap="square" rtlCol="0">
            <a:spAutoFit/>
          </a:bodyPr>
          <a:lstStyle/>
          <a:p>
            <a:r>
              <a:rPr lang="en-IN" sz="2800" b="1" dirty="0"/>
              <a:t>                                                            Module 2- CNN Algorithm</a:t>
            </a:r>
          </a:p>
          <a:p>
            <a:endParaRPr lang="en-IN" dirty="0"/>
          </a:p>
          <a:p>
            <a:endParaRPr lang="en-US" sz="2000" dirty="0">
              <a:latin typeface="Times New Roman" panose="02020603050405020304" pitchFamily="18" charset="0"/>
              <a:cs typeface="Times New Roman" panose="02020603050405020304" pitchFamily="18" charset="0"/>
            </a:endParaRPr>
          </a:p>
          <a:p>
            <a:r>
              <a:rPr lang="en-US" sz="3200" b="1" dirty="0">
                <a:latin typeface="Times New Roman" panose="02020603050405020304" pitchFamily="18" charset="0"/>
                <a:cs typeface="Times New Roman" panose="02020603050405020304" pitchFamily="18" charset="0"/>
              </a:rPr>
              <a:t>CNN ALGORITHM:</a:t>
            </a:r>
          </a:p>
          <a:p>
            <a:endParaRPr lang="en-US" sz="3200" b="1" dirty="0">
              <a:latin typeface="Times New Roman" panose="02020603050405020304" pitchFamily="18" charset="0"/>
              <a:cs typeface="Times New Roman" panose="02020603050405020304" pitchFamily="18" charset="0"/>
            </a:endParaRPr>
          </a:p>
          <a:p>
            <a:pPr marL="457200" indent="-457200" algn="just">
              <a:lnSpc>
                <a:spcPct val="150000"/>
              </a:lnSpc>
              <a:buFont typeface="Wingdings" panose="05000000000000000000" pitchFamily="2" charset="2"/>
              <a:buChar char="v"/>
            </a:pPr>
            <a:r>
              <a:rPr lang="en-US" sz="2800" b="0" i="0" dirty="0">
                <a:effectLst/>
                <a:latin typeface="Times New Roman" panose="02020603050405020304" pitchFamily="18" charset="0"/>
                <a:cs typeface="Times New Roman" panose="02020603050405020304" pitchFamily="18" charset="0"/>
              </a:rPr>
              <a:t>A CNN is a deep learning algorithm specifically designed for processing structured grid data, such as images. It consists of multiple layers, including convolutional layers, pooling layers, and fully connected layers. CNNs are highly effective for image classification, object detection, and other computer vision tasks.</a:t>
            </a:r>
          </a:p>
          <a:p>
            <a:pPr marL="457200" indent="-457200" algn="just">
              <a:lnSpc>
                <a:spcPct val="150000"/>
              </a:lnSpc>
              <a:buFont typeface="Wingdings" panose="05000000000000000000" pitchFamily="2" charset="2"/>
              <a:buChar char="v"/>
            </a:pPr>
            <a:r>
              <a:rPr lang="en-US" sz="2800" b="0" i="0" dirty="0">
                <a:effectLst/>
                <a:latin typeface="Times New Roman" panose="02020603050405020304" pitchFamily="18" charset="0"/>
                <a:cs typeface="Times New Roman" panose="02020603050405020304" pitchFamily="18" charset="0"/>
              </a:rPr>
              <a:t>In the context of medical image analysis, CNNs use convolutional layers to extract features from input images. Each convolutional layer applies a set of filters (also called kernels) to the input image, detecting patterns such as edges, textures, or shapes.</a:t>
            </a:r>
            <a:endParaRPr lang="en-US" sz="2800" dirty="0">
              <a:latin typeface="Times New Roman" panose="02020603050405020304" pitchFamily="18" charset="0"/>
              <a:cs typeface="Times New Roman" panose="02020603050405020304" pitchFamily="18" charset="0"/>
            </a:endParaRPr>
          </a:p>
          <a:p>
            <a:pPr marL="457200" indent="-457200" algn="just">
              <a:lnSpc>
                <a:spcPct val="150000"/>
              </a:lnSpc>
              <a:buFont typeface="Wingdings" panose="05000000000000000000" pitchFamily="2" charset="2"/>
              <a:buChar char="v"/>
            </a:pPr>
            <a:r>
              <a:rPr lang="en-US" sz="2800" b="0" i="0" dirty="0">
                <a:effectLst/>
                <a:latin typeface="Times New Roman" panose="02020603050405020304" pitchFamily="18" charset="0"/>
                <a:cs typeface="Times New Roman" panose="02020603050405020304" pitchFamily="18" charset="0"/>
              </a:rPr>
              <a:t>For example, in the case of chest X-rays or MRI scans, the convolutional layers can learn to detect specific anatomical structures or abnormalities relevant to the diagnosis of medical conditions.</a:t>
            </a:r>
            <a:endParaRPr lang="en-US" sz="2800" b="1" i="0" dirty="0">
              <a:effectLst/>
              <a:latin typeface="Times New Roman" panose="02020603050405020304" pitchFamily="18" charset="0"/>
              <a:cs typeface="Times New Roman" panose="02020603050405020304" pitchFamily="18" charset="0"/>
            </a:endParaRPr>
          </a:p>
          <a:p>
            <a:pPr marL="457200" indent="-457200" algn="just">
              <a:lnSpc>
                <a:spcPct val="150000"/>
              </a:lnSpc>
              <a:buFont typeface="Wingdings" panose="05000000000000000000" pitchFamily="2" charset="2"/>
              <a:buChar char="v"/>
            </a:pPr>
            <a:endParaRPr lang="en-IN" sz="2800" b="1" dirty="0">
              <a:latin typeface="Times New Roman" panose="02020603050405020304" pitchFamily="18" charset="0"/>
              <a:cs typeface="Times New Roman" panose="02020603050405020304" pitchFamily="18" charset="0"/>
            </a:endParaRPr>
          </a:p>
          <a:p>
            <a:endParaRPr lang="en-IN"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dirty="0"/>
              <a:t>April 18, 2024</a:t>
            </a:r>
          </a:p>
        </p:txBody>
      </p:sp>
      <p:sp>
        <p:nvSpPr>
          <p:cNvPr id="3" name="Footer Placeholder 2"/>
          <p:cNvSpPr>
            <a:spLocks noGrp="1"/>
          </p:cNvSpPr>
          <p:nvPr>
            <p:ph type="ftr" sz="quarter" idx="11"/>
          </p:nvPr>
        </p:nvSpPr>
        <p:spPr/>
        <p:txBody>
          <a:bodyPr/>
          <a:lstStyle/>
          <a:p>
            <a:r>
              <a:rPr lang="en-IN" dirty="0"/>
              <a:t>DEPARTMENT OF COMPUTER SCIENCE &amp; ENGINEERING   / MEDICLASSIFY: AI POWERED MEDICAL IMAGE DIAGNOSIS </a:t>
            </a:r>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18</a:t>
            </a:fld>
            <a:endParaRPr lang="en-US"/>
          </a:p>
        </p:txBody>
      </p:sp>
      <p:sp>
        <p:nvSpPr>
          <p:cNvPr id="5" name="Rectangle 4"/>
          <p:cNvSpPr/>
          <p:nvPr/>
        </p:nvSpPr>
        <p:spPr>
          <a:xfrm>
            <a:off x="1178852" y="573871"/>
            <a:ext cx="14781583" cy="1015663"/>
          </a:xfrm>
          <a:prstGeom prst="rect">
            <a:avLst/>
          </a:prstGeom>
        </p:spPr>
        <p:txBody>
          <a:bodyPr wrap="square">
            <a:spAutoFit/>
          </a:bodyPr>
          <a:lstStyle/>
          <a:p>
            <a:r>
              <a:rPr lang="en-US" sz="2800" b="1" dirty="0">
                <a:latin typeface="Times New Roman" panose="02020603050405020304" pitchFamily="18" charset="0"/>
                <a:cs typeface="Times New Roman" panose="02020603050405020304" pitchFamily="18" charset="0"/>
              </a:rPr>
              <a:t>                                                   </a:t>
            </a:r>
            <a:r>
              <a:rPr lang="en-US" sz="3200" b="1" dirty="0">
                <a:latin typeface="Times New Roman" panose="02020603050405020304" pitchFamily="18" charset="0"/>
                <a:cs typeface="Times New Roman" panose="02020603050405020304" pitchFamily="18" charset="0"/>
              </a:rPr>
              <a:t>Step 3: Using algorithm’s CNN algorithm</a:t>
            </a:r>
            <a:endParaRPr lang="en-US" sz="2800" b="1" dirty="0">
              <a:latin typeface="Times New Roman" panose="02020603050405020304" pitchFamily="18" charset="0"/>
              <a:cs typeface="Times New Roman" panose="02020603050405020304" pitchFamily="18" charset="0"/>
            </a:endParaRPr>
          </a:p>
          <a:p>
            <a:endParaRPr lang="en-IN" sz="2800" b="1"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F80D6BA5-A485-B481-8ED2-800431970967}"/>
              </a:ext>
            </a:extLst>
          </p:cNvPr>
          <p:cNvPicPr>
            <a:picLocks noChangeAspect="1"/>
          </p:cNvPicPr>
          <p:nvPr/>
        </p:nvPicPr>
        <p:blipFill>
          <a:blip r:embed="rId2"/>
          <a:stretch>
            <a:fillRect/>
          </a:stretch>
        </p:blipFill>
        <p:spPr>
          <a:xfrm>
            <a:off x="822960" y="1185310"/>
            <a:ext cx="16413480" cy="817205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dirty="0"/>
              <a:t>April 18, 2024</a:t>
            </a:r>
          </a:p>
        </p:txBody>
      </p:sp>
      <p:sp>
        <p:nvSpPr>
          <p:cNvPr id="3" name="Footer Placeholder 2"/>
          <p:cNvSpPr>
            <a:spLocks noGrp="1"/>
          </p:cNvSpPr>
          <p:nvPr>
            <p:ph type="ftr" sz="quarter" idx="11"/>
          </p:nvPr>
        </p:nvSpPr>
        <p:spPr/>
        <p:txBody>
          <a:bodyPr/>
          <a:lstStyle/>
          <a:p>
            <a:r>
              <a:rPr lang="en-IN" dirty="0"/>
              <a:t>DEPARTMENT OF COMPUTER SCIENCE &amp; ENGINEERING   / MEDICLASSIFY: AI POWERED MEDICAL IMAGE DIAGNOSIS </a:t>
            </a:r>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19</a:t>
            </a:fld>
            <a:endParaRPr lang="en-US"/>
          </a:p>
        </p:txBody>
      </p:sp>
      <p:sp>
        <p:nvSpPr>
          <p:cNvPr id="5" name="Rectangle 4"/>
          <p:cNvSpPr/>
          <p:nvPr/>
        </p:nvSpPr>
        <p:spPr>
          <a:xfrm>
            <a:off x="581890" y="282924"/>
            <a:ext cx="17020309" cy="646331"/>
          </a:xfrm>
          <a:prstGeom prst="rect">
            <a:avLst/>
          </a:prstGeom>
        </p:spPr>
        <p:txBody>
          <a:bodyPr wrap="square">
            <a:spAutoFit/>
          </a:bodyPr>
          <a:lstStyle/>
          <a:p>
            <a:pPr algn="ctr"/>
            <a:r>
              <a:rPr lang="en-US" sz="3600" b="1" dirty="0">
                <a:latin typeface="Times New Roman" panose="02020603050405020304" pitchFamily="18" charset="0"/>
                <a:cs typeface="Times New Roman" panose="02020603050405020304" pitchFamily="18" charset="0"/>
              </a:rPr>
              <a:t>IMPLEMENTATION</a:t>
            </a:r>
            <a:endParaRPr lang="en-IN" sz="3600" dirty="0"/>
          </a:p>
        </p:txBody>
      </p:sp>
      <p:sp>
        <p:nvSpPr>
          <p:cNvPr id="6" name="Rectangle 5"/>
          <p:cNvSpPr/>
          <p:nvPr/>
        </p:nvSpPr>
        <p:spPr>
          <a:xfrm>
            <a:off x="1039091" y="1703338"/>
            <a:ext cx="9144000" cy="4031873"/>
          </a:xfrm>
          <a:prstGeom prst="rect">
            <a:avLst/>
          </a:prstGeom>
        </p:spPr>
        <p:txBody>
          <a:bodyPr>
            <a:spAutoFit/>
          </a:bodyPr>
          <a:lstStyle/>
          <a:p>
            <a:pPr>
              <a:buFont typeface="Wingdings" panose="05000000000000000000" pitchFamily="2" charset="2"/>
              <a:buChar char="Ø"/>
            </a:pPr>
            <a:r>
              <a:rPr lang="en-US" sz="3200" dirty="0">
                <a:latin typeface="Times New Roman" panose="02020603050405020304" pitchFamily="18" charset="0"/>
                <a:cs typeface="Times New Roman" panose="02020603050405020304" pitchFamily="18" charset="0"/>
              </a:rPr>
              <a:t>Architecture Diagram</a:t>
            </a:r>
          </a:p>
          <a:p>
            <a:pPr>
              <a:buFont typeface="Wingdings" panose="05000000000000000000" pitchFamily="2" charset="2"/>
              <a:buChar char="Ø"/>
            </a:pPr>
            <a:r>
              <a:rPr lang="en-US" sz="3200" dirty="0">
                <a:latin typeface="Times New Roman" panose="02020603050405020304" pitchFamily="18" charset="0"/>
                <a:cs typeface="Times New Roman" panose="02020603050405020304" pitchFamily="18" charset="0"/>
              </a:rPr>
              <a:t>Data –Flow Diagram</a:t>
            </a:r>
          </a:p>
          <a:p>
            <a:pPr>
              <a:buFont typeface="Wingdings" panose="05000000000000000000" pitchFamily="2" charset="2"/>
              <a:buChar char="Ø"/>
            </a:pPr>
            <a:r>
              <a:rPr lang="en-US" sz="3200" dirty="0">
                <a:latin typeface="Times New Roman" panose="02020603050405020304" pitchFamily="18" charset="0"/>
                <a:cs typeface="Times New Roman" panose="02020603050405020304" pitchFamily="18" charset="0"/>
              </a:rPr>
              <a:t>Use Case Diagram</a:t>
            </a:r>
          </a:p>
          <a:p>
            <a:pPr>
              <a:buFont typeface="Wingdings" panose="05000000000000000000" pitchFamily="2" charset="2"/>
              <a:buChar char="Ø"/>
            </a:pPr>
            <a:r>
              <a:rPr lang="en-US" sz="3200" dirty="0">
                <a:latin typeface="Times New Roman" panose="02020603050405020304" pitchFamily="18" charset="0"/>
                <a:cs typeface="Times New Roman" panose="02020603050405020304" pitchFamily="18" charset="0"/>
              </a:rPr>
              <a:t>Class Diagram</a:t>
            </a:r>
          </a:p>
          <a:p>
            <a:pPr>
              <a:buFont typeface="Wingdings" panose="05000000000000000000" pitchFamily="2" charset="2"/>
              <a:buChar char="Ø"/>
            </a:pPr>
            <a:r>
              <a:rPr lang="en-US" sz="3200" dirty="0">
                <a:latin typeface="Times New Roman" panose="02020603050405020304" pitchFamily="18" charset="0"/>
                <a:cs typeface="Times New Roman" panose="02020603050405020304" pitchFamily="18" charset="0"/>
              </a:rPr>
              <a:t>Activity Diagram</a:t>
            </a:r>
          </a:p>
          <a:p>
            <a:pPr>
              <a:buFont typeface="Wingdings" panose="05000000000000000000" pitchFamily="2" charset="2"/>
              <a:buChar char="Ø"/>
            </a:pPr>
            <a:r>
              <a:rPr lang="en-US" sz="3200" dirty="0">
                <a:latin typeface="Times New Roman" panose="02020603050405020304" pitchFamily="18" charset="0"/>
                <a:cs typeface="Times New Roman" panose="02020603050405020304" pitchFamily="18" charset="0"/>
              </a:rPr>
              <a:t>Sequence Diagram</a:t>
            </a:r>
          </a:p>
          <a:p>
            <a:pPr>
              <a:buFont typeface="Wingdings" panose="05000000000000000000" pitchFamily="2" charset="2"/>
              <a:buChar char="Ø"/>
            </a:pPr>
            <a:r>
              <a:rPr lang="en-US" sz="3200" dirty="0">
                <a:latin typeface="Times New Roman" panose="02020603050405020304" pitchFamily="18" charset="0"/>
                <a:cs typeface="Times New Roman" panose="02020603050405020304" pitchFamily="18" charset="0"/>
              </a:rPr>
              <a:t>Collaboration Diagram(If applicable)</a:t>
            </a:r>
          </a:p>
          <a:p>
            <a:pPr>
              <a:buFont typeface="Wingdings" panose="05000000000000000000" pitchFamily="2" charset="2"/>
              <a:buChar char="Ø"/>
            </a:pPr>
            <a:r>
              <a:rPr lang="en-US" sz="3200" dirty="0">
                <a:latin typeface="Times New Roman" panose="02020603050405020304" pitchFamily="18" charset="0"/>
                <a:cs typeface="Times New Roman" panose="02020603050405020304" pitchFamily="18" charset="0"/>
              </a:rPr>
              <a:t>E-R Diagram</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dirty="0"/>
              <a:t>April 18,2024</a:t>
            </a:r>
          </a:p>
        </p:txBody>
      </p:sp>
      <p:sp>
        <p:nvSpPr>
          <p:cNvPr id="3" name="Footer Placeholder 2"/>
          <p:cNvSpPr>
            <a:spLocks noGrp="1"/>
          </p:cNvSpPr>
          <p:nvPr>
            <p:ph type="ftr" sz="quarter" idx="11"/>
          </p:nvPr>
        </p:nvSpPr>
        <p:spPr/>
        <p:txBody>
          <a:bodyPr/>
          <a:lstStyle/>
          <a:p>
            <a:r>
              <a:rPr lang="en-IN" dirty="0"/>
              <a:t>DEPARTMENT OF COMPUTER SCIENCE &amp; ENGINEERING   / MEDICLASSIFY: AI POWERED MEDICAL IMAGE DIAGNOSIS</a:t>
            </a:r>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2</a:t>
            </a:fld>
            <a:endParaRPr lang="en-US"/>
          </a:p>
        </p:txBody>
      </p:sp>
      <p:sp>
        <p:nvSpPr>
          <p:cNvPr id="5" name="Rectangle 4"/>
          <p:cNvSpPr/>
          <p:nvPr/>
        </p:nvSpPr>
        <p:spPr>
          <a:xfrm>
            <a:off x="810490" y="1003866"/>
            <a:ext cx="16521545" cy="6740307"/>
          </a:xfrm>
          <a:prstGeom prst="rect">
            <a:avLst/>
          </a:prstGeom>
        </p:spPr>
        <p:txBody>
          <a:bodyPr wrap="square">
            <a:spAutoFit/>
          </a:bodyPr>
          <a:lstStyle/>
          <a:p>
            <a:pPr>
              <a:lnSpc>
                <a:spcPct val="150000"/>
              </a:lnSpc>
            </a:pPr>
            <a:r>
              <a:rPr lang="en-IN" sz="3600" b="1" dirty="0">
                <a:latin typeface="Times New Roman" pitchFamily="18" charset="0"/>
                <a:cs typeface="Times New Roman" pitchFamily="18" charset="0"/>
              </a:rPr>
              <a:t>OVERVIEW </a:t>
            </a:r>
          </a:p>
          <a:p>
            <a:pPr lvl="1">
              <a:lnSpc>
                <a:spcPct val="150000"/>
              </a:lnSpc>
              <a:buFont typeface="Wingdings" pitchFamily="2" charset="2"/>
              <a:buChar char="q"/>
            </a:pPr>
            <a:r>
              <a:rPr lang="en-IN" sz="2800" dirty="0">
                <a:latin typeface="Times New Roman" pitchFamily="18" charset="0"/>
                <a:cs typeface="Times New Roman" pitchFamily="18" charset="0"/>
              </a:rPr>
              <a:t>ABSTRACT</a:t>
            </a:r>
          </a:p>
          <a:p>
            <a:pPr lvl="1">
              <a:lnSpc>
                <a:spcPct val="150000"/>
              </a:lnSpc>
              <a:buFont typeface="Wingdings" pitchFamily="2" charset="2"/>
              <a:buChar char="q"/>
            </a:pPr>
            <a:r>
              <a:rPr lang="en-IN" sz="2800" dirty="0">
                <a:latin typeface="Times New Roman" pitchFamily="18" charset="0"/>
                <a:cs typeface="Times New Roman" pitchFamily="18" charset="0"/>
              </a:rPr>
              <a:t>OBJECTIVES</a:t>
            </a:r>
          </a:p>
          <a:p>
            <a:pPr lvl="1">
              <a:lnSpc>
                <a:spcPct val="150000"/>
              </a:lnSpc>
              <a:buFont typeface="Wingdings" pitchFamily="2" charset="2"/>
              <a:buChar char="q"/>
            </a:pPr>
            <a:r>
              <a:rPr lang="en-IN" sz="2800" dirty="0">
                <a:latin typeface="Times New Roman" pitchFamily="18" charset="0"/>
                <a:cs typeface="Times New Roman" pitchFamily="18" charset="0"/>
              </a:rPr>
              <a:t>TIMELINE OF THE PROJECT</a:t>
            </a:r>
          </a:p>
          <a:p>
            <a:pPr lvl="1">
              <a:lnSpc>
                <a:spcPct val="150000"/>
              </a:lnSpc>
              <a:buFont typeface="Wingdings" pitchFamily="2" charset="2"/>
              <a:buChar char="q"/>
            </a:pPr>
            <a:r>
              <a:rPr lang="en-IN" sz="2800" dirty="0">
                <a:latin typeface="Times New Roman" pitchFamily="18" charset="0"/>
                <a:cs typeface="Times New Roman" pitchFamily="18" charset="0"/>
              </a:rPr>
              <a:t>INTRODUCTION</a:t>
            </a:r>
          </a:p>
          <a:p>
            <a:pPr lvl="1">
              <a:lnSpc>
                <a:spcPct val="150000"/>
              </a:lnSpc>
              <a:buFont typeface="Wingdings" pitchFamily="2" charset="2"/>
              <a:buChar char="q"/>
            </a:pPr>
            <a:r>
              <a:rPr lang="en-IN" sz="2800" dirty="0">
                <a:latin typeface="Times New Roman" pitchFamily="18" charset="0"/>
                <a:cs typeface="Times New Roman" pitchFamily="18" charset="0"/>
              </a:rPr>
              <a:t>LITERATURE REVIEW</a:t>
            </a:r>
          </a:p>
          <a:p>
            <a:pPr lvl="1">
              <a:lnSpc>
                <a:spcPct val="150000"/>
              </a:lnSpc>
              <a:buFont typeface="Wingdings" pitchFamily="2" charset="2"/>
              <a:buChar char="q"/>
            </a:pPr>
            <a:r>
              <a:rPr lang="en-IN" sz="2800" dirty="0">
                <a:latin typeface="Times New Roman" pitchFamily="18" charset="0"/>
                <a:cs typeface="Times New Roman" pitchFamily="18" charset="0"/>
              </a:rPr>
              <a:t>DESIGN AND METHODOLOGIES</a:t>
            </a:r>
          </a:p>
          <a:p>
            <a:pPr lvl="1">
              <a:lnSpc>
                <a:spcPct val="150000"/>
              </a:lnSpc>
              <a:buFont typeface="Wingdings" pitchFamily="2" charset="2"/>
              <a:buChar char="q"/>
            </a:pPr>
            <a:r>
              <a:rPr lang="en-IN" sz="2800" dirty="0">
                <a:latin typeface="Times New Roman" pitchFamily="18" charset="0"/>
                <a:cs typeface="Times New Roman" pitchFamily="18" charset="0"/>
              </a:rPr>
              <a:t>IMPLEMENTATION</a:t>
            </a:r>
          </a:p>
          <a:p>
            <a:pPr lvl="1">
              <a:lnSpc>
                <a:spcPct val="150000"/>
              </a:lnSpc>
              <a:buFont typeface="Wingdings" pitchFamily="2" charset="2"/>
              <a:buChar char="q"/>
            </a:pPr>
            <a:r>
              <a:rPr lang="en-IN" sz="2800" dirty="0">
                <a:latin typeface="Times New Roman" pitchFamily="18" charset="0"/>
                <a:cs typeface="Times New Roman" pitchFamily="18" charset="0"/>
              </a:rPr>
              <a:t>CONCLUSION</a:t>
            </a:r>
          </a:p>
          <a:p>
            <a:pPr lvl="1">
              <a:lnSpc>
                <a:spcPct val="150000"/>
              </a:lnSpc>
              <a:buFont typeface="Wingdings" pitchFamily="2" charset="2"/>
              <a:buChar char="q"/>
            </a:pPr>
            <a:r>
              <a:rPr lang="en-IN" sz="2800" dirty="0">
                <a:latin typeface="Times New Roman" pitchFamily="18" charset="0"/>
                <a:cs typeface="Times New Roman" pitchFamily="18" charset="0"/>
              </a:rPr>
              <a:t>REFERENCES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dirty="0"/>
              <a:t>April 18, 2024</a:t>
            </a:r>
          </a:p>
        </p:txBody>
      </p:sp>
      <p:sp>
        <p:nvSpPr>
          <p:cNvPr id="3" name="Footer Placeholder 2"/>
          <p:cNvSpPr>
            <a:spLocks noGrp="1"/>
          </p:cNvSpPr>
          <p:nvPr>
            <p:ph type="ftr" sz="quarter" idx="11"/>
          </p:nvPr>
        </p:nvSpPr>
        <p:spPr/>
        <p:txBody>
          <a:bodyPr/>
          <a:lstStyle/>
          <a:p>
            <a:r>
              <a:rPr lang="en-IN" dirty="0"/>
              <a:t>DEPARTMENT OF COMPUTER SCIENCE &amp; ENGINEERING   / MEDICLASSIFY: AI POWERED MEDICAL IMAGE DIAGNOSIS </a:t>
            </a:r>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20</a:t>
            </a:fld>
            <a:endParaRPr lang="en-US"/>
          </a:p>
        </p:txBody>
      </p:sp>
      <p:sp>
        <p:nvSpPr>
          <p:cNvPr id="5" name="Rectangle 4"/>
          <p:cNvSpPr/>
          <p:nvPr/>
        </p:nvSpPr>
        <p:spPr>
          <a:xfrm>
            <a:off x="681644" y="387927"/>
            <a:ext cx="16521545" cy="646331"/>
          </a:xfrm>
          <a:prstGeom prst="rect">
            <a:avLst/>
          </a:prstGeom>
        </p:spPr>
        <p:txBody>
          <a:bodyPr wrap="square">
            <a:spAutoFit/>
          </a:bodyPr>
          <a:lstStyle/>
          <a:p>
            <a:r>
              <a:rPr lang="en-US" sz="3600" b="1" dirty="0">
                <a:latin typeface="Times New Roman" panose="02020603050405020304" pitchFamily="18" charset="0"/>
                <a:cs typeface="Times New Roman" panose="02020603050405020304" pitchFamily="18" charset="0"/>
              </a:rPr>
              <a:t>                                                 Architecture Diagram</a:t>
            </a:r>
          </a:p>
        </p:txBody>
      </p:sp>
      <p:sp>
        <p:nvSpPr>
          <p:cNvPr id="7" name="Rectangle 6">
            <a:extLst>
              <a:ext uri="{FF2B5EF4-FFF2-40B4-BE49-F238E27FC236}">
                <a16:creationId xmlns:a16="http://schemas.microsoft.com/office/drawing/2014/main" id="{048E3432-F2A2-2A07-FF18-ACC559F37BE5}"/>
              </a:ext>
            </a:extLst>
          </p:cNvPr>
          <p:cNvSpPr/>
          <p:nvPr/>
        </p:nvSpPr>
        <p:spPr>
          <a:xfrm>
            <a:off x="2313124" y="1210128"/>
            <a:ext cx="3212798" cy="828156"/>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800" dirty="0">
                <a:solidFill>
                  <a:schemeClr val="tx1"/>
                </a:solidFill>
              </a:rPr>
              <a:t>User interface</a:t>
            </a:r>
          </a:p>
        </p:txBody>
      </p:sp>
      <p:sp>
        <p:nvSpPr>
          <p:cNvPr id="8" name="Rectangle 7">
            <a:extLst>
              <a:ext uri="{FF2B5EF4-FFF2-40B4-BE49-F238E27FC236}">
                <a16:creationId xmlns:a16="http://schemas.microsoft.com/office/drawing/2014/main" id="{EC91ABF4-FF08-4FBE-DE44-185B06AB7C4F}"/>
              </a:ext>
            </a:extLst>
          </p:cNvPr>
          <p:cNvSpPr/>
          <p:nvPr/>
        </p:nvSpPr>
        <p:spPr>
          <a:xfrm>
            <a:off x="2313124" y="2754897"/>
            <a:ext cx="3212798" cy="111252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400" dirty="0"/>
              <a:t>Secure upload</a:t>
            </a:r>
          </a:p>
          <a:p>
            <a:pPr algn="ctr"/>
            <a:r>
              <a:rPr lang="en-IN" sz="2400" dirty="0"/>
              <a:t>(web platform)</a:t>
            </a:r>
          </a:p>
          <a:p>
            <a:pPr algn="ctr"/>
            <a:endParaRPr lang="en-IN" sz="2400" dirty="0"/>
          </a:p>
        </p:txBody>
      </p:sp>
      <p:sp>
        <p:nvSpPr>
          <p:cNvPr id="9" name="Rectangle 8">
            <a:extLst>
              <a:ext uri="{FF2B5EF4-FFF2-40B4-BE49-F238E27FC236}">
                <a16:creationId xmlns:a16="http://schemas.microsoft.com/office/drawing/2014/main" id="{D34C2EFC-2E13-97B5-FDF7-736F268C1CA6}"/>
              </a:ext>
            </a:extLst>
          </p:cNvPr>
          <p:cNvSpPr/>
          <p:nvPr/>
        </p:nvSpPr>
        <p:spPr>
          <a:xfrm>
            <a:off x="2313124" y="4520371"/>
            <a:ext cx="3212798" cy="1112519"/>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IN" sz="2400" dirty="0"/>
              <a:t>Data preprocessing</a:t>
            </a:r>
          </a:p>
          <a:p>
            <a:pPr algn="ctr"/>
            <a:r>
              <a:rPr lang="en-IN" sz="2400" dirty="0"/>
              <a:t>(Resize, Normalize)</a:t>
            </a:r>
          </a:p>
        </p:txBody>
      </p:sp>
      <p:sp>
        <p:nvSpPr>
          <p:cNvPr id="10" name="Rectangle 9">
            <a:extLst>
              <a:ext uri="{FF2B5EF4-FFF2-40B4-BE49-F238E27FC236}">
                <a16:creationId xmlns:a16="http://schemas.microsoft.com/office/drawing/2014/main" id="{6CE5B20F-6CAA-9A5D-70C1-4F83AD6C61E3}"/>
              </a:ext>
            </a:extLst>
          </p:cNvPr>
          <p:cNvSpPr/>
          <p:nvPr/>
        </p:nvSpPr>
        <p:spPr>
          <a:xfrm>
            <a:off x="1894585" y="6327703"/>
            <a:ext cx="4049876" cy="182015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IN" sz="2400" dirty="0"/>
              <a:t>Pretrained model action on images</a:t>
            </a:r>
          </a:p>
        </p:txBody>
      </p:sp>
      <p:sp>
        <p:nvSpPr>
          <p:cNvPr id="11" name="Rectangle: Rounded Corners 10">
            <a:extLst>
              <a:ext uri="{FF2B5EF4-FFF2-40B4-BE49-F238E27FC236}">
                <a16:creationId xmlns:a16="http://schemas.microsoft.com/office/drawing/2014/main" id="{3C66B11C-0651-F438-7811-3ACE96B13193}"/>
              </a:ext>
            </a:extLst>
          </p:cNvPr>
          <p:cNvSpPr/>
          <p:nvPr/>
        </p:nvSpPr>
        <p:spPr>
          <a:xfrm>
            <a:off x="10246057" y="1352650"/>
            <a:ext cx="3672840" cy="975360"/>
          </a:xfrm>
          <a:prstGeom prst="roundRect">
            <a:avLst/>
          </a:prstGeom>
          <a:solidFill>
            <a:srgbClr val="00B0F0"/>
          </a:solidFill>
          <a:ln>
            <a:solidFill>
              <a:srgbClr val="FFCC66"/>
            </a:solidFill>
          </a:ln>
        </p:spPr>
        <p:style>
          <a:lnRef idx="0">
            <a:scrgbClr r="0" g="0" b="0"/>
          </a:lnRef>
          <a:fillRef idx="0">
            <a:scrgbClr r="0" g="0" b="0"/>
          </a:fillRef>
          <a:effectRef idx="0">
            <a:scrgbClr r="0" g="0" b="0"/>
          </a:effectRef>
          <a:fontRef idx="minor">
            <a:schemeClr val="lt1"/>
          </a:fontRef>
        </p:style>
        <p:txBody>
          <a:bodyPr rtlCol="0" anchor="ctr"/>
          <a:lstStyle/>
          <a:p>
            <a:pPr algn="ctr"/>
            <a:r>
              <a:rPr lang="en-IN" sz="2400" dirty="0"/>
              <a:t>Training and fine tuning</a:t>
            </a:r>
          </a:p>
        </p:txBody>
      </p:sp>
      <p:sp>
        <p:nvSpPr>
          <p:cNvPr id="13" name="Rectangle: Rounded Corners 12">
            <a:extLst>
              <a:ext uri="{FF2B5EF4-FFF2-40B4-BE49-F238E27FC236}">
                <a16:creationId xmlns:a16="http://schemas.microsoft.com/office/drawing/2014/main" id="{1250CF22-002A-5D48-3247-722693B8DD67}"/>
              </a:ext>
            </a:extLst>
          </p:cNvPr>
          <p:cNvSpPr/>
          <p:nvPr/>
        </p:nvSpPr>
        <p:spPr>
          <a:xfrm>
            <a:off x="10476079" y="4458111"/>
            <a:ext cx="3672840" cy="1237037"/>
          </a:xfrm>
          <a:prstGeom prst="roundRect">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800" dirty="0"/>
              <a:t>Abnormality detection in the image</a:t>
            </a:r>
          </a:p>
        </p:txBody>
      </p:sp>
      <p:sp>
        <p:nvSpPr>
          <p:cNvPr id="14" name="Rectangle: Diagonal Corners Rounded 13">
            <a:extLst>
              <a:ext uri="{FF2B5EF4-FFF2-40B4-BE49-F238E27FC236}">
                <a16:creationId xmlns:a16="http://schemas.microsoft.com/office/drawing/2014/main" id="{064A1257-848E-53F4-CF2B-DBBFF27C0E1E}"/>
              </a:ext>
            </a:extLst>
          </p:cNvPr>
          <p:cNvSpPr/>
          <p:nvPr/>
        </p:nvSpPr>
        <p:spPr>
          <a:xfrm>
            <a:off x="10287001" y="6749293"/>
            <a:ext cx="4251960" cy="975360"/>
          </a:xfrm>
          <a:prstGeom prst="round2Diag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800" dirty="0"/>
              <a:t>Suggesting specialist doctor to be consult</a:t>
            </a:r>
          </a:p>
        </p:txBody>
      </p:sp>
      <p:cxnSp>
        <p:nvCxnSpPr>
          <p:cNvPr id="16" name="Straight Connector 15">
            <a:extLst>
              <a:ext uri="{FF2B5EF4-FFF2-40B4-BE49-F238E27FC236}">
                <a16:creationId xmlns:a16="http://schemas.microsoft.com/office/drawing/2014/main" id="{156D2266-F9D1-AC8A-553D-F3C93F44FA5E}"/>
              </a:ext>
            </a:extLst>
          </p:cNvPr>
          <p:cNvCxnSpPr>
            <a:cxnSpLocks/>
          </p:cNvCxnSpPr>
          <p:nvPr/>
        </p:nvCxnSpPr>
        <p:spPr>
          <a:xfrm>
            <a:off x="8001000" y="1034258"/>
            <a:ext cx="0" cy="7113595"/>
          </a:xfrm>
          <a:prstGeom prst="line">
            <a:avLst/>
          </a:prstGeom>
          <a:ln w="28575">
            <a:prstDash val="lgDash"/>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6737FBF4-42CD-38A1-146C-A9856670A8B0}"/>
              </a:ext>
            </a:extLst>
          </p:cNvPr>
          <p:cNvCxnSpPr/>
          <p:nvPr/>
        </p:nvCxnSpPr>
        <p:spPr>
          <a:xfrm>
            <a:off x="9570720" y="3482340"/>
            <a:ext cx="5547360" cy="0"/>
          </a:xfrm>
          <a:prstGeom prst="line">
            <a:avLst/>
          </a:prstGeom>
          <a:ln w="38100">
            <a:prstDash val="sysDash"/>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39A6ED73-1A45-7816-8D4B-B1D4A3ED66A1}"/>
              </a:ext>
            </a:extLst>
          </p:cNvPr>
          <p:cNvSpPr txBox="1"/>
          <p:nvPr/>
        </p:nvSpPr>
        <p:spPr>
          <a:xfrm>
            <a:off x="14651839" y="2745103"/>
            <a:ext cx="3209441" cy="707886"/>
          </a:xfrm>
          <a:prstGeom prst="rect">
            <a:avLst/>
          </a:prstGeom>
          <a:noFill/>
        </p:spPr>
        <p:txBody>
          <a:bodyPr wrap="square" rtlCol="0">
            <a:spAutoFit/>
          </a:bodyPr>
          <a:lstStyle/>
          <a:p>
            <a:r>
              <a:rPr lang="en-IN" sz="4000" dirty="0"/>
              <a:t>Output</a:t>
            </a:r>
          </a:p>
        </p:txBody>
      </p:sp>
      <p:sp>
        <p:nvSpPr>
          <p:cNvPr id="50" name="Arrow: Down 49">
            <a:extLst>
              <a:ext uri="{FF2B5EF4-FFF2-40B4-BE49-F238E27FC236}">
                <a16:creationId xmlns:a16="http://schemas.microsoft.com/office/drawing/2014/main" id="{F96F2BF7-CC76-3662-F37B-AA6AC10F64BD}"/>
              </a:ext>
            </a:extLst>
          </p:cNvPr>
          <p:cNvSpPr/>
          <p:nvPr/>
        </p:nvSpPr>
        <p:spPr>
          <a:xfrm>
            <a:off x="12082477" y="2396590"/>
            <a:ext cx="220119" cy="190461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Arrow: Down 50">
            <a:extLst>
              <a:ext uri="{FF2B5EF4-FFF2-40B4-BE49-F238E27FC236}">
                <a16:creationId xmlns:a16="http://schemas.microsoft.com/office/drawing/2014/main" id="{72C579A7-0267-8F58-62A4-3B0190A5C859}"/>
              </a:ext>
            </a:extLst>
          </p:cNvPr>
          <p:cNvSpPr/>
          <p:nvPr/>
        </p:nvSpPr>
        <p:spPr>
          <a:xfrm>
            <a:off x="12082477" y="5758418"/>
            <a:ext cx="275741" cy="927604"/>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2" name="Arrow: Down 51">
            <a:extLst>
              <a:ext uri="{FF2B5EF4-FFF2-40B4-BE49-F238E27FC236}">
                <a16:creationId xmlns:a16="http://schemas.microsoft.com/office/drawing/2014/main" id="{3F34E9FF-2508-FBEE-64D7-38980AAFF47D}"/>
              </a:ext>
            </a:extLst>
          </p:cNvPr>
          <p:cNvSpPr/>
          <p:nvPr/>
        </p:nvSpPr>
        <p:spPr>
          <a:xfrm>
            <a:off x="3733800" y="2038284"/>
            <a:ext cx="106680" cy="706819"/>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3" name="Arrow: Down 52">
            <a:extLst>
              <a:ext uri="{FF2B5EF4-FFF2-40B4-BE49-F238E27FC236}">
                <a16:creationId xmlns:a16="http://schemas.microsoft.com/office/drawing/2014/main" id="{F231B5FA-5658-5530-5711-CB4874198CE4}"/>
              </a:ext>
            </a:extLst>
          </p:cNvPr>
          <p:cNvSpPr/>
          <p:nvPr/>
        </p:nvSpPr>
        <p:spPr>
          <a:xfrm flipH="1">
            <a:off x="3749371" y="3875812"/>
            <a:ext cx="113435" cy="644559"/>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Down 53">
            <a:extLst>
              <a:ext uri="{FF2B5EF4-FFF2-40B4-BE49-F238E27FC236}">
                <a16:creationId xmlns:a16="http://schemas.microsoft.com/office/drawing/2014/main" id="{D79003AF-D9AD-04F1-D08C-E88FB44D1D2B}"/>
              </a:ext>
            </a:extLst>
          </p:cNvPr>
          <p:cNvSpPr/>
          <p:nvPr/>
        </p:nvSpPr>
        <p:spPr>
          <a:xfrm>
            <a:off x="3787140" y="5626887"/>
            <a:ext cx="106680" cy="706819"/>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57" name="Straight Connector 56">
            <a:extLst>
              <a:ext uri="{FF2B5EF4-FFF2-40B4-BE49-F238E27FC236}">
                <a16:creationId xmlns:a16="http://schemas.microsoft.com/office/drawing/2014/main" id="{004FD078-32C7-4E46-01F9-C0A518A794F6}"/>
              </a:ext>
            </a:extLst>
          </p:cNvPr>
          <p:cNvCxnSpPr/>
          <p:nvPr/>
        </p:nvCxnSpPr>
        <p:spPr>
          <a:xfrm>
            <a:off x="5944461" y="7236973"/>
            <a:ext cx="2997955"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87E2270B-0334-ADDD-7CA1-42D8369D216A}"/>
              </a:ext>
            </a:extLst>
          </p:cNvPr>
          <p:cNvCxnSpPr>
            <a:cxnSpLocks/>
          </p:cNvCxnSpPr>
          <p:nvPr/>
        </p:nvCxnSpPr>
        <p:spPr>
          <a:xfrm flipV="1">
            <a:off x="8942416" y="1840330"/>
            <a:ext cx="0" cy="539664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E604A8B2-5A68-EA4C-AFD8-8D34F4256479}"/>
              </a:ext>
            </a:extLst>
          </p:cNvPr>
          <p:cNvCxnSpPr>
            <a:cxnSpLocks/>
            <a:endCxn id="11" idx="1"/>
          </p:cNvCxnSpPr>
          <p:nvPr/>
        </p:nvCxnSpPr>
        <p:spPr>
          <a:xfrm flipV="1">
            <a:off x="8952652" y="1840330"/>
            <a:ext cx="1293405" cy="2453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F38A72F2-063D-0461-5FCC-0C6A8F99AAF7}"/>
              </a:ext>
            </a:extLst>
          </p:cNvPr>
          <p:cNvSpPr txBox="1"/>
          <p:nvPr/>
        </p:nvSpPr>
        <p:spPr>
          <a:xfrm>
            <a:off x="958728" y="8391303"/>
            <a:ext cx="16521545" cy="954107"/>
          </a:xfrm>
          <a:prstGeom prst="rect">
            <a:avLst/>
          </a:prstGeom>
          <a:noFill/>
        </p:spPr>
        <p:txBody>
          <a:bodyPr wrap="square" rtlCol="0">
            <a:spAutoFit/>
          </a:bodyPr>
          <a:lstStyle/>
          <a:p>
            <a:pPr marL="285750" indent="-285750">
              <a:buFont typeface="Wingdings" panose="05000000000000000000" pitchFamily="2" charset="2"/>
              <a:buChar char="v"/>
            </a:pPr>
            <a:r>
              <a:rPr lang="en-IN" sz="2800" dirty="0">
                <a:latin typeface="Times New Roman" panose="02020603050405020304" pitchFamily="18" charset="0"/>
                <a:cs typeface="Times New Roman" panose="02020603050405020304" pitchFamily="18" charset="0"/>
              </a:rPr>
              <a:t>The Architecture diagram explains about the mechanism that was happening inside the system. It gives the proper idea about how the functions takes place in order to meet the user needs.</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dirty="0"/>
              <a:t>April 18, 2024</a:t>
            </a:r>
          </a:p>
        </p:txBody>
      </p:sp>
      <p:sp>
        <p:nvSpPr>
          <p:cNvPr id="3" name="Footer Placeholder 2"/>
          <p:cNvSpPr>
            <a:spLocks noGrp="1"/>
          </p:cNvSpPr>
          <p:nvPr>
            <p:ph type="ftr" sz="quarter" idx="11"/>
          </p:nvPr>
        </p:nvSpPr>
        <p:spPr/>
        <p:txBody>
          <a:bodyPr/>
          <a:lstStyle/>
          <a:p>
            <a:r>
              <a:rPr lang="en-IN" dirty="0"/>
              <a:t>DEPARTMENT OF COMPUTER SCIENCE &amp; ENGINEERING   / MEDICLASSIFY: AI POWERED MEDICAL IMAGE DIAGNOSIS </a:t>
            </a:r>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21</a:t>
            </a:fld>
            <a:endParaRPr lang="en-US"/>
          </a:p>
        </p:txBody>
      </p:sp>
      <p:sp>
        <p:nvSpPr>
          <p:cNvPr id="5" name="Rectangle 4"/>
          <p:cNvSpPr/>
          <p:nvPr/>
        </p:nvSpPr>
        <p:spPr>
          <a:xfrm>
            <a:off x="745803" y="67753"/>
            <a:ext cx="17014857" cy="646331"/>
          </a:xfrm>
          <a:prstGeom prst="rect">
            <a:avLst/>
          </a:prstGeom>
        </p:spPr>
        <p:txBody>
          <a:bodyPr wrap="square">
            <a:spAutoFit/>
          </a:bodyPr>
          <a:lstStyle/>
          <a:p>
            <a:r>
              <a:rPr lang="en-US" sz="3600" b="1" dirty="0">
                <a:latin typeface="Times New Roman" panose="02020603050405020304" pitchFamily="18" charset="0"/>
                <a:cs typeface="Times New Roman" panose="02020603050405020304" pitchFamily="18" charset="0"/>
              </a:rPr>
              <a:t>                                                  Data –Flow Diagram</a:t>
            </a:r>
          </a:p>
        </p:txBody>
      </p:sp>
      <p:sp>
        <p:nvSpPr>
          <p:cNvPr id="6" name="Oval 5">
            <a:extLst>
              <a:ext uri="{FF2B5EF4-FFF2-40B4-BE49-F238E27FC236}">
                <a16:creationId xmlns:a16="http://schemas.microsoft.com/office/drawing/2014/main" id="{AF1910A5-09D7-8B3D-1386-FF801BF658A5}"/>
              </a:ext>
            </a:extLst>
          </p:cNvPr>
          <p:cNvSpPr/>
          <p:nvPr/>
        </p:nvSpPr>
        <p:spPr>
          <a:xfrm>
            <a:off x="7126941" y="4153011"/>
            <a:ext cx="2918011" cy="1048870"/>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IN" sz="2400" dirty="0"/>
              <a:t>Medical image diagnosis</a:t>
            </a:r>
          </a:p>
        </p:txBody>
      </p:sp>
      <p:sp>
        <p:nvSpPr>
          <p:cNvPr id="8" name="Rectangle 7">
            <a:extLst>
              <a:ext uri="{FF2B5EF4-FFF2-40B4-BE49-F238E27FC236}">
                <a16:creationId xmlns:a16="http://schemas.microsoft.com/office/drawing/2014/main" id="{FBC00E74-7E85-79C0-E3A2-9C64BA54B9CA}"/>
              </a:ext>
            </a:extLst>
          </p:cNvPr>
          <p:cNvSpPr/>
          <p:nvPr/>
        </p:nvSpPr>
        <p:spPr>
          <a:xfrm>
            <a:off x="7126941" y="1226568"/>
            <a:ext cx="3212798" cy="828156"/>
          </a:xfrm>
          <a:prstGeom prst="rect">
            <a:avLst/>
          </a:prstGeom>
          <a:no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800" dirty="0">
                <a:solidFill>
                  <a:schemeClr val="tx1"/>
                </a:solidFill>
              </a:rPr>
              <a:t>User interface</a:t>
            </a:r>
          </a:p>
        </p:txBody>
      </p:sp>
      <p:sp>
        <p:nvSpPr>
          <p:cNvPr id="9" name="Rectangle 8">
            <a:extLst>
              <a:ext uri="{FF2B5EF4-FFF2-40B4-BE49-F238E27FC236}">
                <a16:creationId xmlns:a16="http://schemas.microsoft.com/office/drawing/2014/main" id="{8ED4ADD0-2C69-2FAB-EF46-02179A4EDB58}"/>
              </a:ext>
            </a:extLst>
          </p:cNvPr>
          <p:cNvSpPr/>
          <p:nvPr/>
        </p:nvSpPr>
        <p:spPr>
          <a:xfrm>
            <a:off x="11860536" y="2995424"/>
            <a:ext cx="3212798" cy="111252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rPr>
              <a:t>Secure upload</a:t>
            </a:r>
          </a:p>
          <a:p>
            <a:pPr algn="ctr"/>
            <a:r>
              <a:rPr lang="en-IN" sz="2400" dirty="0">
                <a:solidFill>
                  <a:schemeClr val="tx1"/>
                </a:solidFill>
              </a:rPr>
              <a:t>(web platform)</a:t>
            </a:r>
          </a:p>
          <a:p>
            <a:pPr algn="ctr"/>
            <a:endParaRPr lang="en-IN" sz="2400" dirty="0">
              <a:solidFill>
                <a:schemeClr val="tx1"/>
              </a:solidFill>
            </a:endParaRPr>
          </a:p>
        </p:txBody>
      </p:sp>
      <p:sp>
        <p:nvSpPr>
          <p:cNvPr id="10" name="Rectangle 9">
            <a:extLst>
              <a:ext uri="{FF2B5EF4-FFF2-40B4-BE49-F238E27FC236}">
                <a16:creationId xmlns:a16="http://schemas.microsoft.com/office/drawing/2014/main" id="{3955BF5E-2158-70AD-15E3-E43139EADFE9}"/>
              </a:ext>
            </a:extLst>
          </p:cNvPr>
          <p:cNvSpPr/>
          <p:nvPr/>
        </p:nvSpPr>
        <p:spPr>
          <a:xfrm>
            <a:off x="6979547" y="7528289"/>
            <a:ext cx="3212798" cy="1112519"/>
          </a:xfrm>
          <a:prstGeom prst="rect">
            <a:avLst/>
          </a:prstGeom>
          <a:noFill/>
          <a:ln>
            <a:solidFill>
              <a:schemeClr val="tx1"/>
            </a:solid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IN" sz="2400" dirty="0">
                <a:solidFill>
                  <a:schemeClr val="tx1"/>
                </a:solidFill>
              </a:rPr>
              <a:t>Data preprocessing</a:t>
            </a:r>
          </a:p>
          <a:p>
            <a:pPr algn="ctr"/>
            <a:r>
              <a:rPr lang="en-IN" sz="2400" dirty="0">
                <a:solidFill>
                  <a:schemeClr val="tx1"/>
                </a:solidFill>
              </a:rPr>
              <a:t>(Resize, Normalize)</a:t>
            </a:r>
          </a:p>
        </p:txBody>
      </p:sp>
      <p:sp>
        <p:nvSpPr>
          <p:cNvPr id="11" name="Rectangle: Rounded Corners 10">
            <a:extLst>
              <a:ext uri="{FF2B5EF4-FFF2-40B4-BE49-F238E27FC236}">
                <a16:creationId xmlns:a16="http://schemas.microsoft.com/office/drawing/2014/main" id="{B46DFB28-B7BD-8684-B727-4992CC48C4F0}"/>
              </a:ext>
            </a:extLst>
          </p:cNvPr>
          <p:cNvSpPr/>
          <p:nvPr/>
        </p:nvSpPr>
        <p:spPr>
          <a:xfrm>
            <a:off x="1856438" y="5904562"/>
            <a:ext cx="3672840" cy="1237037"/>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800" dirty="0">
                <a:solidFill>
                  <a:schemeClr val="tx1"/>
                </a:solidFill>
              </a:rPr>
              <a:t>Abnormality detection in the image</a:t>
            </a:r>
          </a:p>
        </p:txBody>
      </p:sp>
      <p:sp>
        <p:nvSpPr>
          <p:cNvPr id="12" name="Rectangle: Diagonal Corners Rounded 11">
            <a:extLst>
              <a:ext uri="{FF2B5EF4-FFF2-40B4-BE49-F238E27FC236}">
                <a16:creationId xmlns:a16="http://schemas.microsoft.com/office/drawing/2014/main" id="{CA426A9C-938C-D076-01F6-A043CB2C379E}"/>
              </a:ext>
            </a:extLst>
          </p:cNvPr>
          <p:cNvSpPr/>
          <p:nvPr/>
        </p:nvSpPr>
        <p:spPr>
          <a:xfrm>
            <a:off x="1645921" y="2774483"/>
            <a:ext cx="4251960" cy="975360"/>
          </a:xfrm>
          <a:prstGeom prst="round2DiagRect">
            <a:avLst/>
          </a:prstGeom>
          <a:solidFill>
            <a:srgbClr val="FFFF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800" dirty="0">
                <a:solidFill>
                  <a:schemeClr val="tx1"/>
                </a:solidFill>
              </a:rPr>
              <a:t>Suggesting specialist doctor to be consult</a:t>
            </a:r>
          </a:p>
        </p:txBody>
      </p:sp>
      <p:sp>
        <p:nvSpPr>
          <p:cNvPr id="13" name="Rectangle 12">
            <a:extLst>
              <a:ext uri="{FF2B5EF4-FFF2-40B4-BE49-F238E27FC236}">
                <a16:creationId xmlns:a16="http://schemas.microsoft.com/office/drawing/2014/main" id="{F80D0272-77FE-224D-C44B-B48E937649A6}"/>
              </a:ext>
            </a:extLst>
          </p:cNvPr>
          <p:cNvSpPr/>
          <p:nvPr/>
        </p:nvSpPr>
        <p:spPr>
          <a:xfrm>
            <a:off x="11860536" y="5927016"/>
            <a:ext cx="4049876" cy="1237037"/>
          </a:xfrm>
          <a:prstGeom prst="rect">
            <a:avLst/>
          </a:prstGeom>
          <a:noFill/>
        </p:spPr>
        <p:style>
          <a:lnRef idx="0">
            <a:schemeClr val="accent2"/>
          </a:lnRef>
          <a:fillRef idx="3">
            <a:schemeClr val="accent2"/>
          </a:fillRef>
          <a:effectRef idx="3">
            <a:schemeClr val="accent2"/>
          </a:effectRef>
          <a:fontRef idx="minor">
            <a:schemeClr val="lt1"/>
          </a:fontRef>
        </p:style>
        <p:txBody>
          <a:bodyPr rtlCol="0" anchor="ctr"/>
          <a:lstStyle/>
          <a:p>
            <a:pPr algn="ctr"/>
            <a:endParaRPr lang="en-IN" sz="2400" dirty="0">
              <a:solidFill>
                <a:schemeClr val="tx1"/>
              </a:solidFill>
            </a:endParaRPr>
          </a:p>
        </p:txBody>
      </p:sp>
      <p:sp>
        <p:nvSpPr>
          <p:cNvPr id="14" name="Rectangle 13">
            <a:extLst>
              <a:ext uri="{FF2B5EF4-FFF2-40B4-BE49-F238E27FC236}">
                <a16:creationId xmlns:a16="http://schemas.microsoft.com/office/drawing/2014/main" id="{B52EC2ED-166F-8D67-1382-281B312B9DA5}"/>
              </a:ext>
            </a:extLst>
          </p:cNvPr>
          <p:cNvSpPr/>
          <p:nvPr/>
        </p:nvSpPr>
        <p:spPr>
          <a:xfrm>
            <a:off x="12040124" y="5622797"/>
            <a:ext cx="3212798" cy="1112519"/>
          </a:xfrm>
          <a:prstGeom prst="rect">
            <a:avLst/>
          </a:prstGeom>
          <a:noFill/>
          <a:ln>
            <a:solidFill>
              <a:schemeClr val="tx1"/>
            </a:solid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IN" sz="2400" dirty="0">
                <a:solidFill>
                  <a:schemeClr val="tx1"/>
                </a:solidFill>
              </a:rPr>
              <a:t>Pretrained model action on images</a:t>
            </a:r>
          </a:p>
        </p:txBody>
      </p:sp>
      <p:cxnSp>
        <p:nvCxnSpPr>
          <p:cNvPr id="16" name="Straight Arrow Connector 15">
            <a:extLst>
              <a:ext uri="{FF2B5EF4-FFF2-40B4-BE49-F238E27FC236}">
                <a16:creationId xmlns:a16="http://schemas.microsoft.com/office/drawing/2014/main" id="{164E4882-117E-1F3C-C885-8139C5DDE373}"/>
              </a:ext>
            </a:extLst>
          </p:cNvPr>
          <p:cNvCxnSpPr>
            <a:stCxn id="6" idx="0"/>
          </p:cNvCxnSpPr>
          <p:nvPr/>
        </p:nvCxnSpPr>
        <p:spPr>
          <a:xfrm flipH="1" flipV="1">
            <a:off x="8585946" y="2164976"/>
            <a:ext cx="1" cy="19880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6C4430B1-6913-9236-C772-88692712280B}"/>
              </a:ext>
            </a:extLst>
          </p:cNvPr>
          <p:cNvCxnSpPr>
            <a:stCxn id="6" idx="6"/>
            <a:endCxn id="9" idx="1"/>
          </p:cNvCxnSpPr>
          <p:nvPr/>
        </p:nvCxnSpPr>
        <p:spPr>
          <a:xfrm flipV="1">
            <a:off x="10044952" y="3551684"/>
            <a:ext cx="1815584" cy="11257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DBCCB465-05D7-AAC3-1712-8F090A8A8DF4}"/>
              </a:ext>
            </a:extLst>
          </p:cNvPr>
          <p:cNvCxnSpPr/>
          <p:nvPr/>
        </p:nvCxnSpPr>
        <p:spPr>
          <a:xfrm>
            <a:off x="9681882" y="5143500"/>
            <a:ext cx="2358242" cy="10355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7C87136D-7248-128F-628B-68788122AFE9}"/>
              </a:ext>
            </a:extLst>
          </p:cNvPr>
          <p:cNvCxnSpPr>
            <a:stCxn id="6" idx="4"/>
            <a:endCxn id="10" idx="0"/>
          </p:cNvCxnSpPr>
          <p:nvPr/>
        </p:nvCxnSpPr>
        <p:spPr>
          <a:xfrm flipH="1">
            <a:off x="8585946" y="5201881"/>
            <a:ext cx="1" cy="23264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A88A570-FB00-C431-CD19-B2B60153C5F8}"/>
              </a:ext>
            </a:extLst>
          </p:cNvPr>
          <p:cNvCxnSpPr>
            <a:stCxn id="6" idx="3"/>
            <a:endCxn id="11" idx="3"/>
          </p:cNvCxnSpPr>
          <p:nvPr/>
        </p:nvCxnSpPr>
        <p:spPr>
          <a:xfrm flipH="1">
            <a:off x="5529278" y="5048278"/>
            <a:ext cx="2024996" cy="14748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661036FC-BA33-CC25-DC83-C127C4889FBB}"/>
              </a:ext>
            </a:extLst>
          </p:cNvPr>
          <p:cNvCxnSpPr>
            <a:stCxn id="6" idx="2"/>
            <a:endCxn id="12" idx="0"/>
          </p:cNvCxnSpPr>
          <p:nvPr/>
        </p:nvCxnSpPr>
        <p:spPr>
          <a:xfrm flipH="1" flipV="1">
            <a:off x="5897881" y="3262163"/>
            <a:ext cx="1229060" cy="14152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dirty="0"/>
              <a:t>April 18, 2024</a:t>
            </a:r>
          </a:p>
        </p:txBody>
      </p:sp>
      <p:sp>
        <p:nvSpPr>
          <p:cNvPr id="3" name="Footer Placeholder 2"/>
          <p:cNvSpPr>
            <a:spLocks noGrp="1"/>
          </p:cNvSpPr>
          <p:nvPr>
            <p:ph type="ftr" sz="quarter" idx="11"/>
          </p:nvPr>
        </p:nvSpPr>
        <p:spPr/>
        <p:txBody>
          <a:bodyPr/>
          <a:lstStyle/>
          <a:p>
            <a:r>
              <a:rPr lang="en-IN" dirty="0"/>
              <a:t>DEPARTMENT OF COMPUTER SCIENCE &amp; ENGINEERING   / MEDICLASSIFY: AI POWERED MEDICAL IMAGE DIAGNOSIS </a:t>
            </a:r>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22</a:t>
            </a:fld>
            <a:endParaRPr lang="en-US"/>
          </a:p>
        </p:txBody>
      </p:sp>
      <p:sp>
        <p:nvSpPr>
          <p:cNvPr id="5" name="Rectangle 4"/>
          <p:cNvSpPr/>
          <p:nvPr/>
        </p:nvSpPr>
        <p:spPr>
          <a:xfrm>
            <a:off x="6576145" y="-47305"/>
            <a:ext cx="9144000" cy="646331"/>
          </a:xfrm>
          <a:prstGeom prst="rect">
            <a:avLst/>
          </a:prstGeom>
        </p:spPr>
        <p:txBody>
          <a:bodyPr>
            <a:spAutoFit/>
          </a:bodyPr>
          <a:lstStyle/>
          <a:p>
            <a:r>
              <a:rPr lang="en-US" sz="3600" b="1" dirty="0">
                <a:latin typeface="Times New Roman" panose="02020603050405020304" pitchFamily="18" charset="0"/>
                <a:cs typeface="Times New Roman" panose="02020603050405020304" pitchFamily="18" charset="0"/>
              </a:rPr>
              <a:t>Use Case Diagram</a:t>
            </a:r>
          </a:p>
        </p:txBody>
      </p:sp>
      <p:sp>
        <p:nvSpPr>
          <p:cNvPr id="8" name="TextBox 7">
            <a:extLst>
              <a:ext uri="{FF2B5EF4-FFF2-40B4-BE49-F238E27FC236}">
                <a16:creationId xmlns:a16="http://schemas.microsoft.com/office/drawing/2014/main" id="{3191DE93-8ECD-A7B9-77BB-C1BCF62023AA}"/>
              </a:ext>
            </a:extLst>
          </p:cNvPr>
          <p:cNvSpPr txBox="1"/>
          <p:nvPr/>
        </p:nvSpPr>
        <p:spPr>
          <a:xfrm>
            <a:off x="657226" y="8257638"/>
            <a:ext cx="17216438" cy="1133965"/>
          </a:xfrm>
          <a:prstGeom prst="rect">
            <a:avLst/>
          </a:prstGeom>
          <a:noFill/>
        </p:spPr>
        <p:txBody>
          <a:bodyPr wrap="square" rtlCol="0">
            <a:spAutoFit/>
          </a:bodyPr>
          <a:lstStyle/>
          <a:p>
            <a:pPr marL="285750" indent="-285750">
              <a:lnSpc>
                <a:spcPct val="150000"/>
              </a:lnSpc>
              <a:buFont typeface="Wingdings" panose="05000000000000000000" pitchFamily="2" charset="2"/>
              <a:buChar char="v"/>
            </a:pPr>
            <a:r>
              <a:rPr lang="en-US" sz="2400" b="0" i="0" dirty="0">
                <a:effectLst/>
                <a:latin typeface="Times New Roman" panose="02020603050405020304" pitchFamily="18" charset="0"/>
                <a:cs typeface="Times New Roman" panose="02020603050405020304" pitchFamily="18" charset="0"/>
              </a:rPr>
              <a:t>Use Case Diagram serves as a visual representation of the different interactions between users (actors) and the system (use cases. t helps to identify the various functionalities or features that the system provides and how users interact with these functionalities)</a:t>
            </a:r>
            <a:endParaRPr lang="en-IN" sz="2400" dirty="0">
              <a:latin typeface="Times New Roman" panose="02020603050405020304" pitchFamily="18" charset="0"/>
              <a:cs typeface="Times New Roman" panose="02020603050405020304" pitchFamily="18" charset="0"/>
            </a:endParaRPr>
          </a:p>
        </p:txBody>
      </p:sp>
      <p:sp>
        <p:nvSpPr>
          <p:cNvPr id="9" name="Oval 8">
            <a:extLst>
              <a:ext uri="{FF2B5EF4-FFF2-40B4-BE49-F238E27FC236}">
                <a16:creationId xmlns:a16="http://schemas.microsoft.com/office/drawing/2014/main" id="{1B4DECA5-5EC0-DBA6-8093-635B1270C7AA}"/>
              </a:ext>
            </a:extLst>
          </p:cNvPr>
          <p:cNvSpPr/>
          <p:nvPr/>
        </p:nvSpPr>
        <p:spPr>
          <a:xfrm>
            <a:off x="6586538" y="1059807"/>
            <a:ext cx="3843337" cy="64633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Oval 9">
            <a:extLst>
              <a:ext uri="{FF2B5EF4-FFF2-40B4-BE49-F238E27FC236}">
                <a16:creationId xmlns:a16="http://schemas.microsoft.com/office/drawing/2014/main" id="{6EF0C38E-AC70-E4C1-E8A1-04FF49FAC55D}"/>
              </a:ext>
            </a:extLst>
          </p:cNvPr>
          <p:cNvSpPr/>
          <p:nvPr/>
        </p:nvSpPr>
        <p:spPr>
          <a:xfrm>
            <a:off x="6235264" y="2207797"/>
            <a:ext cx="4441088" cy="64633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Oval 10">
            <a:extLst>
              <a:ext uri="{FF2B5EF4-FFF2-40B4-BE49-F238E27FC236}">
                <a16:creationId xmlns:a16="http://schemas.microsoft.com/office/drawing/2014/main" id="{233A8D93-2239-20EF-1561-C4F2252DDAAA}"/>
              </a:ext>
            </a:extLst>
          </p:cNvPr>
          <p:cNvSpPr/>
          <p:nvPr/>
        </p:nvSpPr>
        <p:spPr>
          <a:xfrm>
            <a:off x="6461844" y="3392813"/>
            <a:ext cx="4086225" cy="64633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Oval 11">
            <a:extLst>
              <a:ext uri="{FF2B5EF4-FFF2-40B4-BE49-F238E27FC236}">
                <a16:creationId xmlns:a16="http://schemas.microsoft.com/office/drawing/2014/main" id="{95D46F15-DBFA-5CFB-D478-563BEEFE4D90}"/>
              </a:ext>
            </a:extLst>
          </p:cNvPr>
          <p:cNvSpPr/>
          <p:nvPr/>
        </p:nvSpPr>
        <p:spPr>
          <a:xfrm>
            <a:off x="6461844" y="4545488"/>
            <a:ext cx="4686301" cy="64633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3" name="Oval 12">
            <a:extLst>
              <a:ext uri="{FF2B5EF4-FFF2-40B4-BE49-F238E27FC236}">
                <a16:creationId xmlns:a16="http://schemas.microsoft.com/office/drawing/2014/main" id="{875279D7-3AAA-0572-1E25-A9EBF3B5C060}"/>
              </a:ext>
            </a:extLst>
          </p:cNvPr>
          <p:cNvSpPr/>
          <p:nvPr/>
        </p:nvSpPr>
        <p:spPr>
          <a:xfrm>
            <a:off x="6728111" y="5650107"/>
            <a:ext cx="3948241" cy="64633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Oval 13">
            <a:extLst>
              <a:ext uri="{FF2B5EF4-FFF2-40B4-BE49-F238E27FC236}">
                <a16:creationId xmlns:a16="http://schemas.microsoft.com/office/drawing/2014/main" id="{43F04C98-CA03-2DE9-4392-C4FC97C82B15}"/>
              </a:ext>
            </a:extLst>
          </p:cNvPr>
          <p:cNvSpPr/>
          <p:nvPr/>
        </p:nvSpPr>
        <p:spPr>
          <a:xfrm>
            <a:off x="5843588" y="6854927"/>
            <a:ext cx="6386512" cy="747173"/>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88507E94-965C-6119-0EA5-63648328DC0C}"/>
              </a:ext>
            </a:extLst>
          </p:cNvPr>
          <p:cNvSpPr txBox="1"/>
          <p:nvPr/>
        </p:nvSpPr>
        <p:spPr>
          <a:xfrm>
            <a:off x="7529995" y="1168279"/>
            <a:ext cx="2231958" cy="523220"/>
          </a:xfrm>
          <a:prstGeom prst="rect">
            <a:avLst/>
          </a:prstGeom>
          <a:noFill/>
        </p:spPr>
        <p:txBody>
          <a:bodyPr wrap="none" rtlCol="0">
            <a:spAutoFit/>
          </a:bodyPr>
          <a:lstStyle/>
          <a:p>
            <a:r>
              <a:rPr lang="en-IN" sz="2800" dirty="0"/>
              <a:t>User interface</a:t>
            </a:r>
          </a:p>
        </p:txBody>
      </p:sp>
      <p:sp>
        <p:nvSpPr>
          <p:cNvPr id="17" name="TextBox 16">
            <a:extLst>
              <a:ext uri="{FF2B5EF4-FFF2-40B4-BE49-F238E27FC236}">
                <a16:creationId xmlns:a16="http://schemas.microsoft.com/office/drawing/2014/main" id="{CC59047B-B72C-4CBB-D90F-BE5CF2505AAF}"/>
              </a:ext>
            </a:extLst>
          </p:cNvPr>
          <p:cNvSpPr txBox="1"/>
          <p:nvPr/>
        </p:nvSpPr>
        <p:spPr>
          <a:xfrm>
            <a:off x="6461844" y="2349909"/>
            <a:ext cx="4577197" cy="461665"/>
          </a:xfrm>
          <a:prstGeom prst="rect">
            <a:avLst/>
          </a:prstGeom>
          <a:noFill/>
        </p:spPr>
        <p:txBody>
          <a:bodyPr wrap="square" rtlCol="0">
            <a:spAutoFit/>
          </a:bodyPr>
          <a:lstStyle/>
          <a:p>
            <a:r>
              <a:rPr lang="en-IN" sz="2400" dirty="0"/>
              <a:t>Secure upload(web platform)</a:t>
            </a:r>
          </a:p>
        </p:txBody>
      </p:sp>
      <p:sp>
        <p:nvSpPr>
          <p:cNvPr id="19" name="TextBox 18">
            <a:extLst>
              <a:ext uri="{FF2B5EF4-FFF2-40B4-BE49-F238E27FC236}">
                <a16:creationId xmlns:a16="http://schemas.microsoft.com/office/drawing/2014/main" id="{89448548-44FB-9357-6410-A897D7B4951F}"/>
              </a:ext>
            </a:extLst>
          </p:cNvPr>
          <p:cNvSpPr txBox="1"/>
          <p:nvPr/>
        </p:nvSpPr>
        <p:spPr>
          <a:xfrm>
            <a:off x="7118764" y="3401943"/>
            <a:ext cx="4577197" cy="461665"/>
          </a:xfrm>
          <a:prstGeom prst="rect">
            <a:avLst/>
          </a:prstGeom>
          <a:noFill/>
        </p:spPr>
        <p:txBody>
          <a:bodyPr wrap="square" rtlCol="0">
            <a:spAutoFit/>
          </a:bodyPr>
          <a:lstStyle/>
          <a:p>
            <a:r>
              <a:rPr lang="en-IN" sz="2400" dirty="0"/>
              <a:t>Data preprocessing</a:t>
            </a:r>
          </a:p>
        </p:txBody>
      </p:sp>
      <p:sp>
        <p:nvSpPr>
          <p:cNvPr id="20" name="TextBox 19">
            <a:extLst>
              <a:ext uri="{FF2B5EF4-FFF2-40B4-BE49-F238E27FC236}">
                <a16:creationId xmlns:a16="http://schemas.microsoft.com/office/drawing/2014/main" id="{98E1E419-66A5-0647-3F43-5D67F4A51B0F}"/>
              </a:ext>
            </a:extLst>
          </p:cNvPr>
          <p:cNvSpPr txBox="1"/>
          <p:nvPr/>
        </p:nvSpPr>
        <p:spPr>
          <a:xfrm>
            <a:off x="6855401" y="4564529"/>
            <a:ext cx="4577197" cy="461665"/>
          </a:xfrm>
          <a:prstGeom prst="rect">
            <a:avLst/>
          </a:prstGeom>
          <a:noFill/>
        </p:spPr>
        <p:txBody>
          <a:bodyPr wrap="square" rtlCol="0">
            <a:spAutoFit/>
          </a:bodyPr>
          <a:lstStyle/>
          <a:p>
            <a:r>
              <a:rPr lang="en-IN" sz="2400" dirty="0"/>
              <a:t>Works on medical image dataset</a:t>
            </a:r>
          </a:p>
        </p:txBody>
      </p:sp>
      <p:sp>
        <p:nvSpPr>
          <p:cNvPr id="21" name="TextBox 20">
            <a:extLst>
              <a:ext uri="{FF2B5EF4-FFF2-40B4-BE49-F238E27FC236}">
                <a16:creationId xmlns:a16="http://schemas.microsoft.com/office/drawing/2014/main" id="{BCBBBBDA-46A6-380B-F697-48E3AAB0EDBF}"/>
              </a:ext>
            </a:extLst>
          </p:cNvPr>
          <p:cNvSpPr txBox="1"/>
          <p:nvPr/>
        </p:nvSpPr>
        <p:spPr>
          <a:xfrm>
            <a:off x="7043736" y="5792861"/>
            <a:ext cx="4577197" cy="461665"/>
          </a:xfrm>
          <a:prstGeom prst="rect">
            <a:avLst/>
          </a:prstGeom>
          <a:noFill/>
        </p:spPr>
        <p:txBody>
          <a:bodyPr wrap="square" rtlCol="0">
            <a:spAutoFit/>
          </a:bodyPr>
          <a:lstStyle/>
          <a:p>
            <a:r>
              <a:rPr lang="en-IN" sz="2400" dirty="0"/>
              <a:t>Training and finetuning</a:t>
            </a:r>
          </a:p>
        </p:txBody>
      </p:sp>
      <p:sp>
        <p:nvSpPr>
          <p:cNvPr id="22" name="TextBox 21">
            <a:extLst>
              <a:ext uri="{FF2B5EF4-FFF2-40B4-BE49-F238E27FC236}">
                <a16:creationId xmlns:a16="http://schemas.microsoft.com/office/drawing/2014/main" id="{2A7DE1F4-FE11-968E-2A5A-2B9F38F7C64A}"/>
              </a:ext>
            </a:extLst>
          </p:cNvPr>
          <p:cNvSpPr txBox="1"/>
          <p:nvPr/>
        </p:nvSpPr>
        <p:spPr>
          <a:xfrm>
            <a:off x="6057900" y="6897480"/>
            <a:ext cx="5857875" cy="461665"/>
          </a:xfrm>
          <a:prstGeom prst="rect">
            <a:avLst/>
          </a:prstGeom>
          <a:noFill/>
        </p:spPr>
        <p:txBody>
          <a:bodyPr wrap="square" rtlCol="0">
            <a:spAutoFit/>
          </a:bodyPr>
          <a:lstStyle/>
          <a:p>
            <a:r>
              <a:rPr lang="en-IN" sz="2400" dirty="0"/>
              <a:t>Abnormality detection and specialist referral</a:t>
            </a:r>
          </a:p>
        </p:txBody>
      </p:sp>
      <p:cxnSp>
        <p:nvCxnSpPr>
          <p:cNvPr id="24" name="Straight Connector 23">
            <a:extLst>
              <a:ext uri="{FF2B5EF4-FFF2-40B4-BE49-F238E27FC236}">
                <a16:creationId xmlns:a16="http://schemas.microsoft.com/office/drawing/2014/main" id="{CC24A8A3-4F3A-3AA4-9D9B-1A4E8300ED5A}"/>
              </a:ext>
            </a:extLst>
          </p:cNvPr>
          <p:cNvCxnSpPr>
            <a:cxnSpLocks/>
          </p:cNvCxnSpPr>
          <p:nvPr/>
        </p:nvCxnSpPr>
        <p:spPr>
          <a:xfrm>
            <a:off x="4886325" y="797048"/>
            <a:ext cx="0" cy="7032502"/>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888E0108-1701-EB53-CB8E-5E5BCC91C5C6}"/>
              </a:ext>
            </a:extLst>
          </p:cNvPr>
          <p:cNvCxnSpPr/>
          <p:nvPr/>
        </p:nvCxnSpPr>
        <p:spPr>
          <a:xfrm>
            <a:off x="4886325" y="7829550"/>
            <a:ext cx="81153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00FA2F32-4847-EF9D-DEE2-C7878EC961CF}"/>
              </a:ext>
            </a:extLst>
          </p:cNvPr>
          <p:cNvCxnSpPr>
            <a:cxnSpLocks/>
          </p:cNvCxnSpPr>
          <p:nvPr/>
        </p:nvCxnSpPr>
        <p:spPr>
          <a:xfrm flipV="1">
            <a:off x="13044488" y="685800"/>
            <a:ext cx="0" cy="7143750"/>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AEBB774F-6893-2E5E-7B03-C7A4D597B982}"/>
              </a:ext>
            </a:extLst>
          </p:cNvPr>
          <p:cNvCxnSpPr/>
          <p:nvPr/>
        </p:nvCxnSpPr>
        <p:spPr>
          <a:xfrm flipV="1">
            <a:off x="4886325" y="685800"/>
            <a:ext cx="8115300" cy="111248"/>
          </a:xfrm>
          <a:prstGeom prst="line">
            <a:avLst/>
          </a:prstGeom>
        </p:spPr>
        <p:style>
          <a:lnRef idx="1">
            <a:schemeClr val="accent1"/>
          </a:lnRef>
          <a:fillRef idx="0">
            <a:schemeClr val="accent1"/>
          </a:fillRef>
          <a:effectRef idx="0">
            <a:schemeClr val="accent1"/>
          </a:effectRef>
          <a:fontRef idx="minor">
            <a:schemeClr val="tx1"/>
          </a:fontRef>
        </p:style>
      </p:cxnSp>
      <p:sp>
        <p:nvSpPr>
          <p:cNvPr id="35" name="Oval 34">
            <a:extLst>
              <a:ext uri="{FF2B5EF4-FFF2-40B4-BE49-F238E27FC236}">
                <a16:creationId xmlns:a16="http://schemas.microsoft.com/office/drawing/2014/main" id="{2FE3804F-9C6D-F3D4-341C-91E82112C988}"/>
              </a:ext>
            </a:extLst>
          </p:cNvPr>
          <p:cNvSpPr/>
          <p:nvPr/>
        </p:nvSpPr>
        <p:spPr>
          <a:xfrm>
            <a:off x="1645921" y="2349909"/>
            <a:ext cx="1025839" cy="461665"/>
          </a:xfrm>
          <a:prstGeom prst="ellipse">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IN"/>
          </a:p>
        </p:txBody>
      </p:sp>
      <p:cxnSp>
        <p:nvCxnSpPr>
          <p:cNvPr id="37" name="Straight Connector 36">
            <a:extLst>
              <a:ext uri="{FF2B5EF4-FFF2-40B4-BE49-F238E27FC236}">
                <a16:creationId xmlns:a16="http://schemas.microsoft.com/office/drawing/2014/main" id="{BB692C10-C999-7B48-0C12-CD7B509B2C3E}"/>
              </a:ext>
            </a:extLst>
          </p:cNvPr>
          <p:cNvCxnSpPr>
            <a:cxnSpLocks/>
            <a:stCxn id="35" idx="4"/>
          </p:cNvCxnSpPr>
          <p:nvPr/>
        </p:nvCxnSpPr>
        <p:spPr>
          <a:xfrm flipH="1">
            <a:off x="2158840" y="2811574"/>
            <a:ext cx="1" cy="590369"/>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EFE862F3-3C39-5D7C-A865-BD3C123768CF}"/>
              </a:ext>
            </a:extLst>
          </p:cNvPr>
          <p:cNvCxnSpPr/>
          <p:nvPr/>
        </p:nvCxnSpPr>
        <p:spPr>
          <a:xfrm flipH="1">
            <a:off x="1771650" y="3401943"/>
            <a:ext cx="387190" cy="298520"/>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C7D1E4A-F406-ADFF-8B97-13E3C93F7558}"/>
              </a:ext>
            </a:extLst>
          </p:cNvPr>
          <p:cNvCxnSpPr/>
          <p:nvPr/>
        </p:nvCxnSpPr>
        <p:spPr>
          <a:xfrm>
            <a:off x="2158840" y="3401943"/>
            <a:ext cx="409015" cy="298520"/>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D828C7FD-37F3-84FF-6D98-DA7C85DF158A}"/>
              </a:ext>
            </a:extLst>
          </p:cNvPr>
          <p:cNvCxnSpPr/>
          <p:nvPr/>
        </p:nvCxnSpPr>
        <p:spPr>
          <a:xfrm>
            <a:off x="1771650" y="3228975"/>
            <a:ext cx="796205" cy="0"/>
          </a:xfrm>
          <a:prstGeom prst="line">
            <a:avLst/>
          </a:prstGeom>
        </p:spPr>
        <p:style>
          <a:lnRef idx="1">
            <a:schemeClr val="accent1"/>
          </a:lnRef>
          <a:fillRef idx="0">
            <a:schemeClr val="accent1"/>
          </a:fillRef>
          <a:effectRef idx="0">
            <a:schemeClr val="accent1"/>
          </a:effectRef>
          <a:fontRef idx="minor">
            <a:schemeClr val="tx1"/>
          </a:fontRef>
        </p:style>
      </p:cxnSp>
      <p:sp>
        <p:nvSpPr>
          <p:cNvPr id="45" name="Oval 44">
            <a:extLst>
              <a:ext uri="{FF2B5EF4-FFF2-40B4-BE49-F238E27FC236}">
                <a16:creationId xmlns:a16="http://schemas.microsoft.com/office/drawing/2014/main" id="{0C3967DD-1814-DF3B-0121-2D1A5E6FB499}"/>
              </a:ext>
            </a:extLst>
          </p:cNvPr>
          <p:cNvSpPr/>
          <p:nvPr/>
        </p:nvSpPr>
        <p:spPr>
          <a:xfrm>
            <a:off x="15540908" y="2119076"/>
            <a:ext cx="1025839" cy="461665"/>
          </a:xfrm>
          <a:prstGeom prst="ellipse">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IN"/>
          </a:p>
        </p:txBody>
      </p:sp>
      <p:cxnSp>
        <p:nvCxnSpPr>
          <p:cNvPr id="47" name="Straight Connector 46">
            <a:extLst>
              <a:ext uri="{FF2B5EF4-FFF2-40B4-BE49-F238E27FC236}">
                <a16:creationId xmlns:a16="http://schemas.microsoft.com/office/drawing/2014/main" id="{5A0D5BDC-119E-E45E-1583-19AB470331E6}"/>
              </a:ext>
            </a:extLst>
          </p:cNvPr>
          <p:cNvCxnSpPr>
            <a:stCxn id="45" idx="4"/>
          </p:cNvCxnSpPr>
          <p:nvPr/>
        </p:nvCxnSpPr>
        <p:spPr>
          <a:xfrm flipH="1">
            <a:off x="16053827" y="2580741"/>
            <a:ext cx="1" cy="526017"/>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59FB4D96-92D5-C48C-C12D-F382EAE7DDDF}"/>
              </a:ext>
            </a:extLst>
          </p:cNvPr>
          <p:cNvCxnSpPr/>
          <p:nvPr/>
        </p:nvCxnSpPr>
        <p:spPr>
          <a:xfrm flipH="1">
            <a:off x="15720145" y="3106758"/>
            <a:ext cx="333682" cy="295185"/>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2B5E4456-A880-820E-7C54-6992BFC27239}"/>
              </a:ext>
            </a:extLst>
          </p:cNvPr>
          <p:cNvCxnSpPr/>
          <p:nvPr/>
        </p:nvCxnSpPr>
        <p:spPr>
          <a:xfrm>
            <a:off x="16053827" y="3106758"/>
            <a:ext cx="512920" cy="295185"/>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F7E4DF97-EC5C-F999-5084-879C04202032}"/>
              </a:ext>
            </a:extLst>
          </p:cNvPr>
          <p:cNvCxnSpPr>
            <a:cxnSpLocks/>
          </p:cNvCxnSpPr>
          <p:nvPr/>
        </p:nvCxnSpPr>
        <p:spPr>
          <a:xfrm>
            <a:off x="15720145" y="2854127"/>
            <a:ext cx="84660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E8A2D72F-4705-B94D-A8EB-1091048A6A68}"/>
              </a:ext>
            </a:extLst>
          </p:cNvPr>
          <p:cNvCxnSpPr>
            <a:endCxn id="9" idx="2"/>
          </p:cNvCxnSpPr>
          <p:nvPr/>
        </p:nvCxnSpPr>
        <p:spPr>
          <a:xfrm flipV="1">
            <a:off x="2158840" y="1382972"/>
            <a:ext cx="4427698" cy="1846003"/>
          </a:xfrm>
          <a:prstGeom prst="line">
            <a:avLst/>
          </a:prstGeom>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129F29D5-28D9-A1F5-1384-2C53089E85A0}"/>
              </a:ext>
            </a:extLst>
          </p:cNvPr>
          <p:cNvSpPr txBox="1"/>
          <p:nvPr/>
        </p:nvSpPr>
        <p:spPr>
          <a:xfrm>
            <a:off x="1798084" y="4000984"/>
            <a:ext cx="1997391" cy="461665"/>
          </a:xfrm>
          <a:prstGeom prst="rect">
            <a:avLst/>
          </a:prstGeom>
          <a:noFill/>
        </p:spPr>
        <p:txBody>
          <a:bodyPr wrap="square" rtlCol="0">
            <a:spAutoFit/>
          </a:bodyPr>
          <a:lstStyle/>
          <a:p>
            <a:r>
              <a:rPr lang="en-IN" sz="2400" dirty="0"/>
              <a:t>User</a:t>
            </a:r>
          </a:p>
        </p:txBody>
      </p:sp>
      <p:cxnSp>
        <p:nvCxnSpPr>
          <p:cNvPr id="59" name="Straight Connector 58">
            <a:extLst>
              <a:ext uri="{FF2B5EF4-FFF2-40B4-BE49-F238E27FC236}">
                <a16:creationId xmlns:a16="http://schemas.microsoft.com/office/drawing/2014/main" id="{C6E8B438-A56A-A102-CADA-D4830AF20585}"/>
              </a:ext>
            </a:extLst>
          </p:cNvPr>
          <p:cNvCxnSpPr>
            <a:endCxn id="10" idx="2"/>
          </p:cNvCxnSpPr>
          <p:nvPr/>
        </p:nvCxnSpPr>
        <p:spPr>
          <a:xfrm flipV="1">
            <a:off x="2169752" y="2530962"/>
            <a:ext cx="4065512" cy="698013"/>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ADA6F185-E78D-91C7-315E-53C497F51D6E}"/>
              </a:ext>
            </a:extLst>
          </p:cNvPr>
          <p:cNvCxnSpPr>
            <a:stCxn id="45" idx="2"/>
          </p:cNvCxnSpPr>
          <p:nvPr/>
        </p:nvCxnSpPr>
        <p:spPr>
          <a:xfrm flipH="1">
            <a:off x="10548069" y="2349909"/>
            <a:ext cx="4992839" cy="1366069"/>
          </a:xfrm>
          <a:prstGeom prst="line">
            <a:avLst/>
          </a:prstGeom>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0098A16C-6B78-80EF-6767-97E605260115}"/>
              </a:ext>
            </a:extLst>
          </p:cNvPr>
          <p:cNvSpPr txBox="1"/>
          <p:nvPr/>
        </p:nvSpPr>
        <p:spPr>
          <a:xfrm>
            <a:off x="15491220" y="3715978"/>
            <a:ext cx="1997391" cy="461665"/>
          </a:xfrm>
          <a:prstGeom prst="rect">
            <a:avLst/>
          </a:prstGeom>
          <a:noFill/>
        </p:spPr>
        <p:txBody>
          <a:bodyPr wrap="square" rtlCol="0">
            <a:spAutoFit/>
          </a:bodyPr>
          <a:lstStyle/>
          <a:p>
            <a:r>
              <a:rPr lang="en-IN" sz="2400" dirty="0"/>
              <a:t>CNN model</a:t>
            </a:r>
          </a:p>
        </p:txBody>
      </p:sp>
      <p:cxnSp>
        <p:nvCxnSpPr>
          <p:cNvPr id="64" name="Straight Connector 63">
            <a:extLst>
              <a:ext uri="{FF2B5EF4-FFF2-40B4-BE49-F238E27FC236}">
                <a16:creationId xmlns:a16="http://schemas.microsoft.com/office/drawing/2014/main" id="{551FC497-1D61-CA29-1C37-B26EF8C47000}"/>
              </a:ext>
            </a:extLst>
          </p:cNvPr>
          <p:cNvCxnSpPr>
            <a:stCxn id="45" idx="2"/>
          </p:cNvCxnSpPr>
          <p:nvPr/>
        </p:nvCxnSpPr>
        <p:spPr>
          <a:xfrm flipH="1">
            <a:off x="11148145" y="2349909"/>
            <a:ext cx="4392763" cy="2518744"/>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0CC5F565-41DA-AD52-D1B6-55B9E789CC96}"/>
              </a:ext>
            </a:extLst>
          </p:cNvPr>
          <p:cNvCxnSpPr>
            <a:cxnSpLocks/>
            <a:stCxn id="45" idx="2"/>
          </p:cNvCxnSpPr>
          <p:nvPr/>
        </p:nvCxnSpPr>
        <p:spPr>
          <a:xfrm flipH="1">
            <a:off x="10676352" y="2349909"/>
            <a:ext cx="4864556" cy="3619817"/>
          </a:xfrm>
          <a:prstGeom prst="line">
            <a:avLst/>
          </a:prstGeom>
        </p:spPr>
        <p:style>
          <a:lnRef idx="1">
            <a:schemeClr val="accent1"/>
          </a:lnRef>
          <a:fillRef idx="0">
            <a:schemeClr val="accent1"/>
          </a:fillRef>
          <a:effectRef idx="0">
            <a:schemeClr val="accent1"/>
          </a:effectRef>
          <a:fontRef idx="minor">
            <a:schemeClr val="tx1"/>
          </a:fontRef>
        </p:style>
      </p:cxnSp>
      <p:sp>
        <p:nvSpPr>
          <p:cNvPr id="68" name="Oval 67">
            <a:extLst>
              <a:ext uri="{FF2B5EF4-FFF2-40B4-BE49-F238E27FC236}">
                <a16:creationId xmlns:a16="http://schemas.microsoft.com/office/drawing/2014/main" id="{572CEA43-9BD8-99F0-9A50-9ACCE8860FC8}"/>
              </a:ext>
            </a:extLst>
          </p:cNvPr>
          <p:cNvSpPr/>
          <p:nvPr/>
        </p:nvSpPr>
        <p:spPr>
          <a:xfrm>
            <a:off x="15630526" y="5050809"/>
            <a:ext cx="1025839" cy="461665"/>
          </a:xfrm>
          <a:prstGeom prst="ellipse">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IN" dirty="0"/>
          </a:p>
        </p:txBody>
      </p:sp>
      <p:cxnSp>
        <p:nvCxnSpPr>
          <p:cNvPr id="70" name="Straight Connector 69">
            <a:extLst>
              <a:ext uri="{FF2B5EF4-FFF2-40B4-BE49-F238E27FC236}">
                <a16:creationId xmlns:a16="http://schemas.microsoft.com/office/drawing/2014/main" id="{629C29B5-3E2D-41E7-F6A3-53A48247B67F}"/>
              </a:ext>
            </a:extLst>
          </p:cNvPr>
          <p:cNvCxnSpPr>
            <a:cxnSpLocks/>
            <a:stCxn id="68" idx="4"/>
          </p:cNvCxnSpPr>
          <p:nvPr/>
        </p:nvCxnSpPr>
        <p:spPr>
          <a:xfrm>
            <a:off x="16143446" y="5512474"/>
            <a:ext cx="0" cy="466896"/>
          </a:xfrm>
          <a:prstGeom prst="line">
            <a:avLst/>
          </a:prstGeom>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D581F26B-D018-5E23-FE57-2ABE968B9949}"/>
              </a:ext>
            </a:extLst>
          </p:cNvPr>
          <p:cNvCxnSpPr>
            <a:cxnSpLocks/>
          </p:cNvCxnSpPr>
          <p:nvPr/>
        </p:nvCxnSpPr>
        <p:spPr>
          <a:xfrm flipH="1">
            <a:off x="15834706" y="5979370"/>
            <a:ext cx="308739" cy="317067"/>
          </a:xfrm>
          <a:prstGeom prst="line">
            <a:avLst/>
          </a:prstGeom>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D468050C-E1CD-BE07-2110-4BCA8D4F34AD}"/>
              </a:ext>
            </a:extLst>
          </p:cNvPr>
          <p:cNvCxnSpPr/>
          <p:nvPr/>
        </p:nvCxnSpPr>
        <p:spPr>
          <a:xfrm>
            <a:off x="16143445" y="6023693"/>
            <a:ext cx="423302" cy="272744"/>
          </a:xfrm>
          <a:prstGeom prst="line">
            <a:avLst/>
          </a:prstGeom>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C8C01B2A-8143-BA42-F145-A3DEDAECAF97}"/>
              </a:ext>
            </a:extLst>
          </p:cNvPr>
          <p:cNvCxnSpPr>
            <a:cxnSpLocks/>
          </p:cNvCxnSpPr>
          <p:nvPr/>
        </p:nvCxnSpPr>
        <p:spPr>
          <a:xfrm>
            <a:off x="15834706" y="5792861"/>
            <a:ext cx="821659" cy="0"/>
          </a:xfrm>
          <a:prstGeom prst="line">
            <a:avLst/>
          </a:prstGeom>
        </p:spPr>
        <p:style>
          <a:lnRef idx="1">
            <a:schemeClr val="accent1"/>
          </a:lnRef>
          <a:fillRef idx="0">
            <a:schemeClr val="accent1"/>
          </a:fillRef>
          <a:effectRef idx="0">
            <a:schemeClr val="accent1"/>
          </a:effectRef>
          <a:fontRef idx="minor">
            <a:schemeClr val="tx1"/>
          </a:fontRef>
        </p:style>
      </p:cxnSp>
      <p:sp>
        <p:nvSpPr>
          <p:cNvPr id="81" name="TextBox 80">
            <a:extLst>
              <a:ext uri="{FF2B5EF4-FFF2-40B4-BE49-F238E27FC236}">
                <a16:creationId xmlns:a16="http://schemas.microsoft.com/office/drawing/2014/main" id="{9C1EB8AE-60D5-33BB-8079-CC6FFBAE1FB0}"/>
              </a:ext>
            </a:extLst>
          </p:cNvPr>
          <p:cNvSpPr txBox="1"/>
          <p:nvPr/>
        </p:nvSpPr>
        <p:spPr>
          <a:xfrm>
            <a:off x="15311591" y="6652016"/>
            <a:ext cx="1997391" cy="461665"/>
          </a:xfrm>
          <a:prstGeom prst="rect">
            <a:avLst/>
          </a:prstGeom>
          <a:noFill/>
        </p:spPr>
        <p:txBody>
          <a:bodyPr wrap="square" rtlCol="0">
            <a:spAutoFit/>
          </a:bodyPr>
          <a:lstStyle/>
          <a:p>
            <a:r>
              <a:rPr lang="en-IN" sz="2400" dirty="0"/>
              <a:t>Trained model</a:t>
            </a:r>
          </a:p>
        </p:txBody>
      </p:sp>
      <p:cxnSp>
        <p:nvCxnSpPr>
          <p:cNvPr id="85" name="Straight Connector 84">
            <a:extLst>
              <a:ext uri="{FF2B5EF4-FFF2-40B4-BE49-F238E27FC236}">
                <a16:creationId xmlns:a16="http://schemas.microsoft.com/office/drawing/2014/main" id="{86015630-C120-A96F-3C05-76AACA53E2FC}"/>
              </a:ext>
            </a:extLst>
          </p:cNvPr>
          <p:cNvCxnSpPr>
            <a:stCxn id="68" idx="2"/>
            <a:endCxn id="14" idx="6"/>
          </p:cNvCxnSpPr>
          <p:nvPr/>
        </p:nvCxnSpPr>
        <p:spPr>
          <a:xfrm flipH="1">
            <a:off x="12230100" y="5281642"/>
            <a:ext cx="3400426" cy="1946872"/>
          </a:xfrm>
          <a:prstGeom prst="line">
            <a:avLst/>
          </a:prstGeom>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C019EDC7-5DE4-29A3-F3A6-3A475FD17919}"/>
              </a:ext>
            </a:extLst>
          </p:cNvPr>
          <p:cNvCxnSpPr>
            <a:stCxn id="14" idx="2"/>
          </p:cNvCxnSpPr>
          <p:nvPr/>
        </p:nvCxnSpPr>
        <p:spPr>
          <a:xfrm flipH="1" flipV="1">
            <a:off x="2169752" y="3228975"/>
            <a:ext cx="3673836" cy="39995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dirty="0"/>
              <a:t>April 18, 2024</a:t>
            </a:r>
          </a:p>
        </p:txBody>
      </p:sp>
      <p:sp>
        <p:nvSpPr>
          <p:cNvPr id="3" name="Footer Placeholder 2"/>
          <p:cNvSpPr>
            <a:spLocks noGrp="1"/>
          </p:cNvSpPr>
          <p:nvPr>
            <p:ph type="ftr" sz="quarter" idx="11"/>
          </p:nvPr>
        </p:nvSpPr>
        <p:spPr/>
        <p:txBody>
          <a:bodyPr/>
          <a:lstStyle/>
          <a:p>
            <a:r>
              <a:rPr lang="en-IN" dirty="0"/>
              <a:t>DEPARTMENT OF COMPUTER SCIENCE &amp; ENGINEERING   / MEDICLASSIFY: AI POWERED MEDICAL IMAGE DIAGNOSIS </a:t>
            </a:r>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23</a:t>
            </a:fld>
            <a:endParaRPr lang="en-US"/>
          </a:p>
        </p:txBody>
      </p:sp>
      <p:sp>
        <p:nvSpPr>
          <p:cNvPr id="5" name="Rectangle 4"/>
          <p:cNvSpPr/>
          <p:nvPr/>
        </p:nvSpPr>
        <p:spPr>
          <a:xfrm>
            <a:off x="6811241" y="49634"/>
            <a:ext cx="9144000" cy="646331"/>
          </a:xfrm>
          <a:prstGeom prst="rect">
            <a:avLst/>
          </a:prstGeom>
        </p:spPr>
        <p:txBody>
          <a:bodyPr>
            <a:spAutoFit/>
          </a:bodyPr>
          <a:lstStyle/>
          <a:p>
            <a:r>
              <a:rPr lang="en-US" sz="3600" b="1" dirty="0">
                <a:latin typeface="Times New Roman" panose="02020603050405020304" pitchFamily="18" charset="0"/>
                <a:cs typeface="Times New Roman" panose="02020603050405020304" pitchFamily="18" charset="0"/>
              </a:rPr>
              <a:t>Class Diagram</a:t>
            </a:r>
          </a:p>
        </p:txBody>
      </p:sp>
      <p:sp>
        <p:nvSpPr>
          <p:cNvPr id="9" name="Rectangle 8">
            <a:extLst>
              <a:ext uri="{FF2B5EF4-FFF2-40B4-BE49-F238E27FC236}">
                <a16:creationId xmlns:a16="http://schemas.microsoft.com/office/drawing/2014/main" id="{4D5926D1-4CBA-0A13-4811-39F80CA7824F}"/>
              </a:ext>
            </a:extLst>
          </p:cNvPr>
          <p:cNvSpPr/>
          <p:nvPr/>
        </p:nvSpPr>
        <p:spPr>
          <a:xfrm>
            <a:off x="2995606" y="1535222"/>
            <a:ext cx="3086100" cy="234315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marL="285750" indent="-285750" algn="just">
              <a:lnSpc>
                <a:spcPct val="150000"/>
              </a:lnSpc>
              <a:buFont typeface="Arial" panose="020B0604020202020204" pitchFamily="34" charset="0"/>
              <a:buChar char="•"/>
            </a:pPr>
            <a:r>
              <a:rPr lang="en-IN" sz="2000" dirty="0">
                <a:latin typeface="Times New Roman" panose="02020603050405020304" pitchFamily="18" charset="0"/>
                <a:cs typeface="Times New Roman" panose="02020603050405020304" pitchFamily="18" charset="0"/>
              </a:rPr>
              <a:t>User login</a:t>
            </a:r>
          </a:p>
          <a:p>
            <a:pPr marL="285750" indent="-285750" algn="just">
              <a:lnSpc>
                <a:spcPct val="150000"/>
              </a:lnSpc>
              <a:buFont typeface="Arial" panose="020B0604020202020204" pitchFamily="34" charset="0"/>
              <a:buChar char="•"/>
            </a:pPr>
            <a:r>
              <a:rPr lang="en-IN" sz="2000" dirty="0">
                <a:latin typeface="Times New Roman" panose="02020603050405020304" pitchFamily="18" charset="0"/>
                <a:cs typeface="Times New Roman" panose="02020603050405020304" pitchFamily="18" charset="0"/>
              </a:rPr>
              <a:t>Upload image</a:t>
            </a:r>
          </a:p>
          <a:p>
            <a:pPr marL="285750" indent="-285750" algn="just">
              <a:lnSpc>
                <a:spcPct val="150000"/>
              </a:lnSpc>
              <a:buFont typeface="Arial" panose="020B0604020202020204" pitchFamily="34" charset="0"/>
              <a:buChar char="•"/>
            </a:pPr>
            <a:r>
              <a:rPr lang="en-IN" sz="2000" dirty="0">
                <a:latin typeface="Times New Roman" panose="02020603050405020304" pitchFamily="18" charset="0"/>
                <a:cs typeface="Times New Roman" panose="02020603050405020304" pitchFamily="18" charset="0"/>
              </a:rPr>
              <a:t>Proceed </a:t>
            </a:r>
          </a:p>
        </p:txBody>
      </p:sp>
      <p:cxnSp>
        <p:nvCxnSpPr>
          <p:cNvPr id="11" name="Straight Connector 10">
            <a:extLst>
              <a:ext uri="{FF2B5EF4-FFF2-40B4-BE49-F238E27FC236}">
                <a16:creationId xmlns:a16="http://schemas.microsoft.com/office/drawing/2014/main" id="{CA9E7657-158F-97F5-DF4A-A2A2A0D775E2}"/>
              </a:ext>
            </a:extLst>
          </p:cNvPr>
          <p:cNvCxnSpPr/>
          <p:nvPr/>
        </p:nvCxnSpPr>
        <p:spPr>
          <a:xfrm>
            <a:off x="2941314" y="2015641"/>
            <a:ext cx="3140392"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73A97B85-3D06-68DB-9DAE-F4A5F88A8444}"/>
              </a:ext>
            </a:extLst>
          </p:cNvPr>
          <p:cNvSpPr txBox="1"/>
          <p:nvPr/>
        </p:nvSpPr>
        <p:spPr>
          <a:xfrm>
            <a:off x="3744511" y="1535222"/>
            <a:ext cx="971741" cy="461665"/>
          </a:xfrm>
          <a:prstGeom prst="rect">
            <a:avLst/>
          </a:prstGeom>
          <a:noFill/>
        </p:spPr>
        <p:txBody>
          <a:bodyPr wrap="none" rtlCol="0">
            <a:spAutoFit/>
          </a:bodyPr>
          <a:lstStyle/>
          <a:p>
            <a:r>
              <a:rPr lang="en-IN" sz="2400" dirty="0">
                <a:latin typeface="Times New Roman" panose="02020603050405020304" pitchFamily="18" charset="0"/>
                <a:cs typeface="Times New Roman" panose="02020603050405020304" pitchFamily="18" charset="0"/>
              </a:rPr>
              <a:t>USER</a:t>
            </a:r>
          </a:p>
        </p:txBody>
      </p:sp>
      <p:sp>
        <p:nvSpPr>
          <p:cNvPr id="13" name="Rectangle 12">
            <a:extLst>
              <a:ext uri="{FF2B5EF4-FFF2-40B4-BE49-F238E27FC236}">
                <a16:creationId xmlns:a16="http://schemas.microsoft.com/office/drawing/2014/main" id="{4913DEBF-CA2C-9D26-3368-80A4E43EA281}"/>
              </a:ext>
            </a:extLst>
          </p:cNvPr>
          <p:cNvSpPr/>
          <p:nvPr/>
        </p:nvSpPr>
        <p:spPr>
          <a:xfrm>
            <a:off x="11556682" y="1535222"/>
            <a:ext cx="3086100" cy="234315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marL="285750" indent="-285750" algn="just">
              <a:lnSpc>
                <a:spcPct val="150000"/>
              </a:lnSpc>
              <a:buFont typeface="Arial" panose="020B0604020202020204" pitchFamily="34" charset="0"/>
              <a:buChar char="•"/>
            </a:pPr>
            <a:r>
              <a:rPr lang="en-IN" sz="2000" dirty="0">
                <a:latin typeface="Times New Roman" panose="02020603050405020304" pitchFamily="18" charset="0"/>
                <a:cs typeface="Times New Roman" panose="02020603050405020304" pitchFamily="18" charset="0"/>
              </a:rPr>
              <a:t>Model Architecture</a:t>
            </a:r>
          </a:p>
          <a:p>
            <a:pPr marL="285750" indent="-285750" algn="just">
              <a:lnSpc>
                <a:spcPct val="150000"/>
              </a:lnSpc>
              <a:buFont typeface="Arial" panose="020B0604020202020204" pitchFamily="34" charset="0"/>
              <a:buChar char="•"/>
            </a:pPr>
            <a:r>
              <a:rPr lang="en-IN" sz="2000" dirty="0">
                <a:latin typeface="Times New Roman" panose="02020603050405020304" pitchFamily="18" charset="0"/>
                <a:cs typeface="Times New Roman" panose="02020603050405020304" pitchFamily="18" charset="0"/>
              </a:rPr>
              <a:t>Weights</a:t>
            </a:r>
          </a:p>
          <a:p>
            <a:pPr marL="285750" indent="-285750" algn="just">
              <a:lnSpc>
                <a:spcPct val="150000"/>
              </a:lnSpc>
              <a:buFont typeface="Arial" panose="020B0604020202020204" pitchFamily="34" charset="0"/>
              <a:buChar char="•"/>
            </a:pPr>
            <a:r>
              <a:rPr lang="en-IN" sz="2000" dirty="0">
                <a:latin typeface="Times New Roman" panose="02020603050405020304" pitchFamily="18" charset="0"/>
                <a:cs typeface="Times New Roman" panose="02020603050405020304" pitchFamily="18" charset="0"/>
              </a:rPr>
              <a:t>Predict (image- data)</a:t>
            </a:r>
          </a:p>
        </p:txBody>
      </p:sp>
      <p:cxnSp>
        <p:nvCxnSpPr>
          <p:cNvPr id="14" name="Straight Connector 13">
            <a:extLst>
              <a:ext uri="{FF2B5EF4-FFF2-40B4-BE49-F238E27FC236}">
                <a16:creationId xmlns:a16="http://schemas.microsoft.com/office/drawing/2014/main" id="{97319F97-3EF3-2DD9-933A-C216208F296A}"/>
              </a:ext>
            </a:extLst>
          </p:cNvPr>
          <p:cNvCxnSpPr/>
          <p:nvPr/>
        </p:nvCxnSpPr>
        <p:spPr>
          <a:xfrm>
            <a:off x="11502390" y="2015641"/>
            <a:ext cx="3140392" cy="0"/>
          </a:xfrm>
          <a:prstGeom prst="line">
            <a:avLst/>
          </a:prstGeom>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9FE299FC-1FC3-B48C-FB54-C5AB705D0262}"/>
              </a:ext>
            </a:extLst>
          </p:cNvPr>
          <p:cNvSpPr txBox="1"/>
          <p:nvPr/>
        </p:nvSpPr>
        <p:spPr>
          <a:xfrm>
            <a:off x="12578700" y="1535222"/>
            <a:ext cx="987771" cy="461665"/>
          </a:xfrm>
          <a:prstGeom prst="rect">
            <a:avLst/>
          </a:prstGeom>
          <a:noFill/>
        </p:spPr>
        <p:txBody>
          <a:bodyPr wrap="none" rtlCol="0">
            <a:spAutoFit/>
          </a:bodyPr>
          <a:lstStyle/>
          <a:p>
            <a:r>
              <a:rPr lang="en-IN" sz="2400" dirty="0">
                <a:latin typeface="Times New Roman" panose="02020603050405020304" pitchFamily="18" charset="0"/>
                <a:cs typeface="Times New Roman" panose="02020603050405020304" pitchFamily="18" charset="0"/>
              </a:rPr>
              <a:t>Model</a:t>
            </a:r>
          </a:p>
        </p:txBody>
      </p:sp>
      <p:sp>
        <p:nvSpPr>
          <p:cNvPr id="16" name="Rectangle 15">
            <a:extLst>
              <a:ext uri="{FF2B5EF4-FFF2-40B4-BE49-F238E27FC236}">
                <a16:creationId xmlns:a16="http://schemas.microsoft.com/office/drawing/2014/main" id="{7A1DCB83-6C96-DAC0-2751-D13B5253AA2D}"/>
              </a:ext>
            </a:extLst>
          </p:cNvPr>
          <p:cNvSpPr/>
          <p:nvPr/>
        </p:nvSpPr>
        <p:spPr>
          <a:xfrm>
            <a:off x="7286625" y="3971925"/>
            <a:ext cx="3086100" cy="234315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marL="285750" indent="-285750" algn="just">
              <a:lnSpc>
                <a:spcPct val="150000"/>
              </a:lnSpc>
              <a:buFont typeface="Arial" panose="020B0604020202020204" pitchFamily="34" charset="0"/>
              <a:buChar char="•"/>
            </a:pPr>
            <a:r>
              <a:rPr lang="en-IN" sz="2000" dirty="0">
                <a:latin typeface="Times New Roman" panose="02020603050405020304" pitchFamily="18" charset="0"/>
                <a:cs typeface="Times New Roman" panose="02020603050405020304" pitchFamily="18" charset="0"/>
              </a:rPr>
              <a:t>Image data</a:t>
            </a:r>
          </a:p>
          <a:p>
            <a:pPr marL="285750" indent="-285750" algn="just">
              <a:lnSpc>
                <a:spcPct val="150000"/>
              </a:lnSpc>
              <a:buFont typeface="Arial" panose="020B0604020202020204" pitchFamily="34" charset="0"/>
              <a:buChar char="•"/>
            </a:pPr>
            <a:r>
              <a:rPr lang="en-IN" sz="2000" dirty="0">
                <a:latin typeface="Times New Roman" panose="02020603050405020304" pitchFamily="18" charset="0"/>
                <a:cs typeface="Times New Roman" panose="02020603050405020304" pitchFamily="18" charset="0"/>
              </a:rPr>
              <a:t>Type (X-ray, MRI)</a:t>
            </a:r>
          </a:p>
          <a:p>
            <a:pPr marL="285750" indent="-285750" algn="just">
              <a:lnSpc>
                <a:spcPct val="150000"/>
              </a:lnSpc>
              <a:buFont typeface="Arial" panose="020B0604020202020204" pitchFamily="34" charset="0"/>
              <a:buChar char="•"/>
            </a:pPr>
            <a:r>
              <a:rPr lang="en-IN" sz="2000" dirty="0">
                <a:latin typeface="Times New Roman" panose="02020603050405020304" pitchFamily="18" charset="0"/>
                <a:cs typeface="Times New Roman" panose="02020603050405020304" pitchFamily="18" charset="0"/>
              </a:rPr>
              <a:t>Modality</a:t>
            </a:r>
          </a:p>
        </p:txBody>
      </p:sp>
      <p:cxnSp>
        <p:nvCxnSpPr>
          <p:cNvPr id="18" name="Straight Connector 17">
            <a:extLst>
              <a:ext uri="{FF2B5EF4-FFF2-40B4-BE49-F238E27FC236}">
                <a16:creationId xmlns:a16="http://schemas.microsoft.com/office/drawing/2014/main" id="{FA3B93F3-C9C4-8C0B-2CD8-D274A44AB8C3}"/>
              </a:ext>
            </a:extLst>
          </p:cNvPr>
          <p:cNvCxnSpPr>
            <a:cxnSpLocks/>
          </p:cNvCxnSpPr>
          <p:nvPr/>
        </p:nvCxnSpPr>
        <p:spPr>
          <a:xfrm>
            <a:off x="7286625" y="4494058"/>
            <a:ext cx="3086100" cy="0"/>
          </a:xfrm>
          <a:prstGeom prst="line">
            <a:avLst/>
          </a:prstGeom>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12789375-E57B-BDB4-7A5A-97A8C6BFE0BF}"/>
              </a:ext>
            </a:extLst>
          </p:cNvPr>
          <p:cNvSpPr txBox="1"/>
          <p:nvPr/>
        </p:nvSpPr>
        <p:spPr>
          <a:xfrm>
            <a:off x="8232396" y="4032393"/>
            <a:ext cx="1194558" cy="461665"/>
          </a:xfrm>
          <a:prstGeom prst="rect">
            <a:avLst/>
          </a:prstGeom>
          <a:noFill/>
        </p:spPr>
        <p:txBody>
          <a:bodyPr wrap="none" rtlCol="0">
            <a:spAutoFit/>
          </a:bodyPr>
          <a:lstStyle/>
          <a:p>
            <a:r>
              <a:rPr lang="en-IN" sz="2400" dirty="0">
                <a:latin typeface="Times New Roman" panose="02020603050405020304" pitchFamily="18" charset="0"/>
                <a:cs typeface="Times New Roman" panose="02020603050405020304" pitchFamily="18" charset="0"/>
              </a:rPr>
              <a:t>IMAGE</a:t>
            </a:r>
          </a:p>
        </p:txBody>
      </p:sp>
      <p:sp>
        <p:nvSpPr>
          <p:cNvPr id="21" name="Rectangle 20">
            <a:extLst>
              <a:ext uri="{FF2B5EF4-FFF2-40B4-BE49-F238E27FC236}">
                <a16:creationId xmlns:a16="http://schemas.microsoft.com/office/drawing/2014/main" id="{C912F619-CD45-CBE2-F5CF-CA1590C69AA7}"/>
              </a:ext>
            </a:extLst>
          </p:cNvPr>
          <p:cNvSpPr/>
          <p:nvPr/>
        </p:nvSpPr>
        <p:spPr>
          <a:xfrm>
            <a:off x="2968460" y="6636618"/>
            <a:ext cx="3086100" cy="234315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marL="285750" indent="-285750" algn="just">
              <a:lnSpc>
                <a:spcPct val="150000"/>
              </a:lnSpc>
              <a:buFont typeface="Arial" panose="020B0604020202020204" pitchFamily="34" charset="0"/>
              <a:buChar char="•"/>
            </a:pPr>
            <a:r>
              <a:rPr lang="en-IN" sz="2000" dirty="0">
                <a:latin typeface="Times New Roman" panose="02020603050405020304" pitchFamily="18" charset="0"/>
                <a:cs typeface="Times New Roman" panose="02020603050405020304" pitchFamily="18" charset="0"/>
              </a:rPr>
              <a:t>Resize image</a:t>
            </a:r>
          </a:p>
          <a:p>
            <a:pPr marL="285750" indent="-285750" algn="just">
              <a:lnSpc>
                <a:spcPct val="150000"/>
              </a:lnSpc>
              <a:buFont typeface="Arial" panose="020B0604020202020204" pitchFamily="34" charset="0"/>
              <a:buChar char="•"/>
            </a:pPr>
            <a:r>
              <a:rPr lang="en-IN" sz="2000" dirty="0">
                <a:latin typeface="Times New Roman" panose="02020603050405020304" pitchFamily="18" charset="0"/>
                <a:cs typeface="Times New Roman" panose="02020603050405020304" pitchFamily="18" charset="0"/>
              </a:rPr>
              <a:t>Normalize  image</a:t>
            </a:r>
          </a:p>
        </p:txBody>
      </p:sp>
      <p:cxnSp>
        <p:nvCxnSpPr>
          <p:cNvPr id="23" name="Straight Connector 22">
            <a:extLst>
              <a:ext uri="{FF2B5EF4-FFF2-40B4-BE49-F238E27FC236}">
                <a16:creationId xmlns:a16="http://schemas.microsoft.com/office/drawing/2014/main" id="{0340DB41-15BB-7A0C-70AB-2C421A877EE2}"/>
              </a:ext>
            </a:extLst>
          </p:cNvPr>
          <p:cNvCxnSpPr/>
          <p:nvPr/>
        </p:nvCxnSpPr>
        <p:spPr>
          <a:xfrm>
            <a:off x="2995606" y="7243763"/>
            <a:ext cx="3086100" cy="0"/>
          </a:xfrm>
          <a:prstGeom prst="line">
            <a:avLst/>
          </a:prstGeom>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5CB1D71D-9B55-DE64-6ED3-70AD4EB31B52}"/>
              </a:ext>
            </a:extLst>
          </p:cNvPr>
          <p:cNvSpPr txBox="1"/>
          <p:nvPr/>
        </p:nvSpPr>
        <p:spPr>
          <a:xfrm>
            <a:off x="3282543" y="6682085"/>
            <a:ext cx="2512226" cy="461665"/>
          </a:xfrm>
          <a:prstGeom prst="rect">
            <a:avLst/>
          </a:prstGeom>
          <a:noFill/>
        </p:spPr>
        <p:txBody>
          <a:bodyPr wrap="none" rtlCol="0">
            <a:spAutoFit/>
          </a:bodyPr>
          <a:lstStyle/>
          <a:p>
            <a:r>
              <a:rPr lang="en-IN" sz="2400" dirty="0">
                <a:latin typeface="Times New Roman" panose="02020603050405020304" pitchFamily="18" charset="0"/>
                <a:cs typeface="Times New Roman" panose="02020603050405020304" pitchFamily="18" charset="0"/>
              </a:rPr>
              <a:t>PREPROCESSOR</a:t>
            </a:r>
          </a:p>
        </p:txBody>
      </p:sp>
      <p:sp>
        <p:nvSpPr>
          <p:cNvPr id="25" name="Rectangle 24">
            <a:extLst>
              <a:ext uri="{FF2B5EF4-FFF2-40B4-BE49-F238E27FC236}">
                <a16:creationId xmlns:a16="http://schemas.microsoft.com/office/drawing/2014/main" id="{352674DE-5DB5-6B8D-6694-A344285B26EE}"/>
              </a:ext>
            </a:extLst>
          </p:cNvPr>
          <p:cNvSpPr/>
          <p:nvPr/>
        </p:nvSpPr>
        <p:spPr>
          <a:xfrm>
            <a:off x="11529535" y="6636618"/>
            <a:ext cx="3086100" cy="234315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marL="285750" indent="-285750" algn="just">
              <a:lnSpc>
                <a:spcPct val="150000"/>
              </a:lnSpc>
              <a:buFont typeface="Arial" panose="020B0604020202020204" pitchFamily="34" charset="0"/>
              <a:buChar char="•"/>
            </a:pPr>
            <a:r>
              <a:rPr lang="en-IN" sz="2000" dirty="0">
                <a:latin typeface="Times New Roman" panose="02020603050405020304" pitchFamily="18" charset="0"/>
                <a:cs typeface="Times New Roman" panose="02020603050405020304" pitchFamily="18" charset="0"/>
              </a:rPr>
              <a:t>Image abnormality</a:t>
            </a:r>
          </a:p>
          <a:p>
            <a:pPr marL="285750" indent="-285750" algn="just">
              <a:lnSpc>
                <a:spcPct val="150000"/>
              </a:lnSpc>
              <a:buFont typeface="Arial" panose="020B0604020202020204" pitchFamily="34" charset="0"/>
              <a:buChar char="•"/>
            </a:pPr>
            <a:r>
              <a:rPr lang="en-IN" sz="2000" dirty="0">
                <a:latin typeface="Times New Roman" panose="02020603050405020304" pitchFamily="18" charset="0"/>
                <a:cs typeface="Times New Roman" panose="02020603050405020304" pitchFamily="18" charset="0"/>
              </a:rPr>
              <a:t>Domain(Ex: heart)</a:t>
            </a:r>
          </a:p>
          <a:p>
            <a:pPr marL="285750" indent="-285750" algn="just">
              <a:lnSpc>
                <a:spcPct val="150000"/>
              </a:lnSpc>
              <a:buFont typeface="Arial" panose="020B0604020202020204" pitchFamily="34" charset="0"/>
              <a:buChar char="•"/>
            </a:pPr>
            <a:r>
              <a:rPr lang="en-IN" sz="2000" dirty="0">
                <a:latin typeface="Times New Roman" panose="02020603050405020304" pitchFamily="18" charset="0"/>
                <a:cs typeface="Times New Roman" panose="02020603050405020304" pitchFamily="18" charset="0"/>
              </a:rPr>
              <a:t>Refer </a:t>
            </a:r>
            <a:r>
              <a:rPr lang="en-IN" sz="2000" dirty="0" err="1">
                <a:latin typeface="Times New Roman" panose="02020603050405020304" pitchFamily="18" charset="0"/>
                <a:cs typeface="Times New Roman" panose="02020603050405020304" pitchFamily="18" charset="0"/>
              </a:rPr>
              <a:t>specilaist</a:t>
            </a:r>
            <a:endParaRPr lang="en-IN" sz="2000" dirty="0">
              <a:latin typeface="Times New Roman" panose="02020603050405020304" pitchFamily="18" charset="0"/>
              <a:cs typeface="Times New Roman" panose="02020603050405020304" pitchFamily="18" charset="0"/>
            </a:endParaRPr>
          </a:p>
        </p:txBody>
      </p:sp>
      <p:cxnSp>
        <p:nvCxnSpPr>
          <p:cNvPr id="27" name="Straight Connector 26">
            <a:extLst>
              <a:ext uri="{FF2B5EF4-FFF2-40B4-BE49-F238E27FC236}">
                <a16:creationId xmlns:a16="http://schemas.microsoft.com/office/drawing/2014/main" id="{7B638357-A346-5910-5FEE-5DE0F0116333}"/>
              </a:ext>
            </a:extLst>
          </p:cNvPr>
          <p:cNvCxnSpPr/>
          <p:nvPr/>
        </p:nvCxnSpPr>
        <p:spPr>
          <a:xfrm>
            <a:off x="11556682" y="7143750"/>
            <a:ext cx="3086100" cy="0"/>
          </a:xfrm>
          <a:prstGeom prst="line">
            <a:avLst/>
          </a:prstGeom>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D6325319-1AE1-2788-90C2-E76CD9C03555}"/>
              </a:ext>
            </a:extLst>
          </p:cNvPr>
          <p:cNvSpPr txBox="1"/>
          <p:nvPr/>
        </p:nvSpPr>
        <p:spPr>
          <a:xfrm>
            <a:off x="11726446" y="6663332"/>
            <a:ext cx="2889189" cy="461665"/>
          </a:xfrm>
          <a:prstGeom prst="rect">
            <a:avLst/>
          </a:prstGeom>
          <a:noFill/>
        </p:spPr>
        <p:txBody>
          <a:bodyPr wrap="none" rtlCol="0">
            <a:spAutoFit/>
          </a:bodyPr>
          <a:lstStyle/>
          <a:p>
            <a:r>
              <a:rPr lang="en-IN" sz="2400" dirty="0">
                <a:latin typeface="Times New Roman" panose="02020603050405020304" pitchFamily="18" charset="0"/>
                <a:cs typeface="Times New Roman" panose="02020603050405020304" pitchFamily="18" charset="0"/>
              </a:rPr>
              <a:t>ANALYSIS RESULT</a:t>
            </a:r>
          </a:p>
        </p:txBody>
      </p:sp>
      <p:cxnSp>
        <p:nvCxnSpPr>
          <p:cNvPr id="30" name="Connector: Elbow 29">
            <a:extLst>
              <a:ext uri="{FF2B5EF4-FFF2-40B4-BE49-F238E27FC236}">
                <a16:creationId xmlns:a16="http://schemas.microsoft.com/office/drawing/2014/main" id="{CE90ABE7-FB72-3C34-45A8-F6048B8CA472}"/>
              </a:ext>
            </a:extLst>
          </p:cNvPr>
          <p:cNvCxnSpPr>
            <a:cxnSpLocks/>
            <a:stCxn id="9" idx="3"/>
            <a:endCxn id="20" idx="0"/>
          </p:cNvCxnSpPr>
          <p:nvPr/>
        </p:nvCxnSpPr>
        <p:spPr>
          <a:xfrm>
            <a:off x="6081706" y="2706797"/>
            <a:ext cx="2747969" cy="1325596"/>
          </a:xfrm>
          <a:prstGeom prst="bentConnector2">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4" name="Connector: Elbow 33">
            <a:extLst>
              <a:ext uri="{FF2B5EF4-FFF2-40B4-BE49-F238E27FC236}">
                <a16:creationId xmlns:a16="http://schemas.microsoft.com/office/drawing/2014/main" id="{A96AA171-375D-B93F-686B-BE30A8CFB09B}"/>
              </a:ext>
            </a:extLst>
          </p:cNvPr>
          <p:cNvCxnSpPr>
            <a:stCxn id="16" idx="1"/>
            <a:endCxn id="21" idx="0"/>
          </p:cNvCxnSpPr>
          <p:nvPr/>
        </p:nvCxnSpPr>
        <p:spPr>
          <a:xfrm rot="10800000" flipV="1">
            <a:off x="4511511" y="5143500"/>
            <a:ext cx="2775115" cy="1493118"/>
          </a:xfrm>
          <a:prstGeom prst="bentConnector2">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6" name="Connector: Elbow 35">
            <a:extLst>
              <a:ext uri="{FF2B5EF4-FFF2-40B4-BE49-F238E27FC236}">
                <a16:creationId xmlns:a16="http://schemas.microsoft.com/office/drawing/2014/main" id="{F5BEC248-0C79-A045-282E-C3A38A3144B3}"/>
              </a:ext>
            </a:extLst>
          </p:cNvPr>
          <p:cNvCxnSpPr>
            <a:cxnSpLocks/>
            <a:stCxn id="16" idx="3"/>
          </p:cNvCxnSpPr>
          <p:nvPr/>
        </p:nvCxnSpPr>
        <p:spPr>
          <a:xfrm>
            <a:off x="10372725" y="5143500"/>
            <a:ext cx="1857375" cy="1491169"/>
          </a:xfrm>
          <a:prstGeom prst="bentConnector3">
            <a:avLst>
              <a:gd name="adj1" fmla="val 100769"/>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CAFA518A-4893-306D-B9D7-2EC46ADDF7D5}"/>
              </a:ext>
            </a:extLst>
          </p:cNvPr>
          <p:cNvCxnSpPr>
            <a:stCxn id="13" idx="2"/>
          </p:cNvCxnSpPr>
          <p:nvPr/>
        </p:nvCxnSpPr>
        <p:spPr>
          <a:xfrm>
            <a:off x="13099732" y="3878372"/>
            <a:ext cx="0" cy="273949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dirty="0"/>
              <a:t>April 18, 2024</a:t>
            </a:r>
          </a:p>
        </p:txBody>
      </p:sp>
      <p:sp>
        <p:nvSpPr>
          <p:cNvPr id="3" name="Footer Placeholder 2"/>
          <p:cNvSpPr>
            <a:spLocks noGrp="1"/>
          </p:cNvSpPr>
          <p:nvPr>
            <p:ph type="ftr" sz="quarter" idx="11"/>
          </p:nvPr>
        </p:nvSpPr>
        <p:spPr/>
        <p:txBody>
          <a:bodyPr/>
          <a:lstStyle/>
          <a:p>
            <a:r>
              <a:rPr lang="en-IN" dirty="0"/>
              <a:t>DEPARTMENT OF COMPUTER SCIENCE &amp; ENGINEERING   / MEDICLASSIFY: AI POWERED MEDICAL IMAGE DIAGNOSIS </a:t>
            </a:r>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24</a:t>
            </a:fld>
            <a:endParaRPr lang="en-US"/>
          </a:p>
        </p:txBody>
      </p:sp>
      <p:sp>
        <p:nvSpPr>
          <p:cNvPr id="5" name="Rectangle 4"/>
          <p:cNvSpPr/>
          <p:nvPr/>
        </p:nvSpPr>
        <p:spPr>
          <a:xfrm>
            <a:off x="6690707" y="95886"/>
            <a:ext cx="9144000" cy="646331"/>
          </a:xfrm>
          <a:prstGeom prst="rect">
            <a:avLst/>
          </a:prstGeom>
        </p:spPr>
        <p:txBody>
          <a:bodyPr>
            <a:spAutoFit/>
          </a:bodyPr>
          <a:lstStyle/>
          <a:p>
            <a:r>
              <a:rPr lang="en-US" sz="3600" b="1" dirty="0">
                <a:latin typeface="Times New Roman" panose="02020603050405020304" pitchFamily="18" charset="0"/>
                <a:cs typeface="Times New Roman" panose="02020603050405020304" pitchFamily="18" charset="0"/>
              </a:rPr>
              <a:t>Activity Diagram</a:t>
            </a:r>
          </a:p>
        </p:txBody>
      </p:sp>
      <p:pic>
        <p:nvPicPr>
          <p:cNvPr id="7" name="Picture 6">
            <a:extLst>
              <a:ext uri="{FF2B5EF4-FFF2-40B4-BE49-F238E27FC236}">
                <a16:creationId xmlns:a16="http://schemas.microsoft.com/office/drawing/2014/main" id="{80F84397-2708-9EBC-543F-F9F2478E25D4}"/>
              </a:ext>
            </a:extLst>
          </p:cNvPr>
          <p:cNvPicPr>
            <a:picLocks noChangeAspect="1"/>
          </p:cNvPicPr>
          <p:nvPr/>
        </p:nvPicPr>
        <p:blipFill>
          <a:blip r:embed="rId2"/>
          <a:stretch>
            <a:fillRect/>
          </a:stretch>
        </p:blipFill>
        <p:spPr>
          <a:xfrm>
            <a:off x="2286000" y="1200150"/>
            <a:ext cx="13201649" cy="7958138"/>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dirty="0"/>
              <a:t>April 18, 2024</a:t>
            </a:r>
          </a:p>
        </p:txBody>
      </p:sp>
      <p:sp>
        <p:nvSpPr>
          <p:cNvPr id="3" name="Footer Placeholder 2"/>
          <p:cNvSpPr>
            <a:spLocks noGrp="1"/>
          </p:cNvSpPr>
          <p:nvPr>
            <p:ph type="ftr" sz="quarter" idx="11"/>
          </p:nvPr>
        </p:nvSpPr>
        <p:spPr/>
        <p:txBody>
          <a:bodyPr/>
          <a:lstStyle/>
          <a:p>
            <a:r>
              <a:rPr lang="en-IN" dirty="0"/>
              <a:t>DEPARTMENT OF COMPUTER SCIENCE &amp; ENGINEERING   / MEDICLASSIFY: AI POWERED MEDICAL IMAGE DIAGNOSIS </a:t>
            </a:r>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25</a:t>
            </a:fld>
            <a:endParaRPr lang="en-US"/>
          </a:p>
        </p:txBody>
      </p:sp>
      <p:sp>
        <p:nvSpPr>
          <p:cNvPr id="5" name="Rectangle 4"/>
          <p:cNvSpPr/>
          <p:nvPr/>
        </p:nvSpPr>
        <p:spPr>
          <a:xfrm>
            <a:off x="6690707" y="168284"/>
            <a:ext cx="9144000" cy="646331"/>
          </a:xfrm>
          <a:prstGeom prst="rect">
            <a:avLst/>
          </a:prstGeom>
        </p:spPr>
        <p:txBody>
          <a:bodyPr>
            <a:spAutoFit/>
          </a:bodyPr>
          <a:lstStyle/>
          <a:p>
            <a:r>
              <a:rPr lang="en-US" sz="3600" b="1" dirty="0">
                <a:latin typeface="Times New Roman" panose="02020603050405020304" pitchFamily="18" charset="0"/>
                <a:cs typeface="Times New Roman" panose="02020603050405020304" pitchFamily="18" charset="0"/>
              </a:rPr>
              <a:t>Sequence Diagram</a:t>
            </a:r>
          </a:p>
        </p:txBody>
      </p:sp>
      <p:sp>
        <p:nvSpPr>
          <p:cNvPr id="8" name="Rectangle 7">
            <a:extLst>
              <a:ext uri="{FF2B5EF4-FFF2-40B4-BE49-F238E27FC236}">
                <a16:creationId xmlns:a16="http://schemas.microsoft.com/office/drawing/2014/main" id="{6C7877F0-2D88-84AB-0A00-801BF207CC5C}"/>
              </a:ext>
            </a:extLst>
          </p:cNvPr>
          <p:cNvSpPr/>
          <p:nvPr/>
        </p:nvSpPr>
        <p:spPr>
          <a:xfrm>
            <a:off x="1424593" y="1543051"/>
            <a:ext cx="1528762" cy="733423"/>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IN" dirty="0"/>
              <a:t>USER</a:t>
            </a:r>
          </a:p>
        </p:txBody>
      </p:sp>
      <p:sp>
        <p:nvSpPr>
          <p:cNvPr id="9" name="Rectangle 8">
            <a:extLst>
              <a:ext uri="{FF2B5EF4-FFF2-40B4-BE49-F238E27FC236}">
                <a16:creationId xmlns:a16="http://schemas.microsoft.com/office/drawing/2014/main" id="{B21DD252-DBCC-6FB3-DFE0-911B0B84A1E8}"/>
              </a:ext>
            </a:extLst>
          </p:cNvPr>
          <p:cNvSpPr/>
          <p:nvPr/>
        </p:nvSpPr>
        <p:spPr>
          <a:xfrm>
            <a:off x="4822046" y="1543051"/>
            <a:ext cx="1771589" cy="671512"/>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IN" dirty="0"/>
              <a:t>WEB PLATFORM</a:t>
            </a:r>
          </a:p>
        </p:txBody>
      </p:sp>
      <p:sp>
        <p:nvSpPr>
          <p:cNvPr id="10" name="Rectangle 9">
            <a:extLst>
              <a:ext uri="{FF2B5EF4-FFF2-40B4-BE49-F238E27FC236}">
                <a16:creationId xmlns:a16="http://schemas.microsoft.com/office/drawing/2014/main" id="{CF14BB5E-9A4F-5EF2-5A5C-10A02F612406}"/>
              </a:ext>
            </a:extLst>
          </p:cNvPr>
          <p:cNvSpPr/>
          <p:nvPr/>
        </p:nvSpPr>
        <p:spPr>
          <a:xfrm>
            <a:off x="8258206" y="1543052"/>
            <a:ext cx="1414462" cy="714372"/>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IN" dirty="0"/>
              <a:t>IMAGE</a:t>
            </a:r>
          </a:p>
        </p:txBody>
      </p:sp>
      <p:sp>
        <p:nvSpPr>
          <p:cNvPr id="11" name="Rectangle 10">
            <a:extLst>
              <a:ext uri="{FF2B5EF4-FFF2-40B4-BE49-F238E27FC236}">
                <a16:creationId xmlns:a16="http://schemas.microsoft.com/office/drawing/2014/main" id="{76F81C11-2137-B605-864A-E4B53E230D08}"/>
              </a:ext>
            </a:extLst>
          </p:cNvPr>
          <p:cNvSpPr/>
          <p:nvPr/>
        </p:nvSpPr>
        <p:spPr>
          <a:xfrm>
            <a:off x="11537203" y="1543052"/>
            <a:ext cx="1414462" cy="671512"/>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IN" dirty="0"/>
              <a:t>MODEL</a:t>
            </a:r>
          </a:p>
        </p:txBody>
      </p:sp>
      <p:sp>
        <p:nvSpPr>
          <p:cNvPr id="12" name="Rectangle 11">
            <a:extLst>
              <a:ext uri="{FF2B5EF4-FFF2-40B4-BE49-F238E27FC236}">
                <a16:creationId xmlns:a16="http://schemas.microsoft.com/office/drawing/2014/main" id="{0D8018D1-9331-E94C-527F-D6795856FBAA}"/>
              </a:ext>
            </a:extLst>
          </p:cNvPr>
          <p:cNvSpPr/>
          <p:nvPr/>
        </p:nvSpPr>
        <p:spPr>
          <a:xfrm>
            <a:off x="14816200" y="1543051"/>
            <a:ext cx="1414462" cy="671512"/>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IN" dirty="0"/>
              <a:t>DATABASE</a:t>
            </a:r>
          </a:p>
        </p:txBody>
      </p:sp>
      <p:cxnSp>
        <p:nvCxnSpPr>
          <p:cNvPr id="14" name="Straight Connector 13">
            <a:extLst>
              <a:ext uri="{FF2B5EF4-FFF2-40B4-BE49-F238E27FC236}">
                <a16:creationId xmlns:a16="http://schemas.microsoft.com/office/drawing/2014/main" id="{2171741A-FD09-BA89-AA75-C40A6557B274}"/>
              </a:ext>
            </a:extLst>
          </p:cNvPr>
          <p:cNvCxnSpPr>
            <a:cxnSpLocks/>
            <a:stCxn id="8" idx="2"/>
          </p:cNvCxnSpPr>
          <p:nvPr/>
        </p:nvCxnSpPr>
        <p:spPr>
          <a:xfrm>
            <a:off x="2188974" y="2276474"/>
            <a:ext cx="0" cy="547688"/>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464FCF4D-B452-737E-B31D-A845DBB8F7DD}"/>
              </a:ext>
            </a:extLst>
          </p:cNvPr>
          <p:cNvSpPr/>
          <p:nvPr/>
        </p:nvSpPr>
        <p:spPr>
          <a:xfrm>
            <a:off x="2097603" y="2824162"/>
            <a:ext cx="182741" cy="85725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IN"/>
          </a:p>
        </p:txBody>
      </p:sp>
      <p:cxnSp>
        <p:nvCxnSpPr>
          <p:cNvPr id="17" name="Straight Connector 16">
            <a:extLst>
              <a:ext uri="{FF2B5EF4-FFF2-40B4-BE49-F238E27FC236}">
                <a16:creationId xmlns:a16="http://schemas.microsoft.com/office/drawing/2014/main" id="{FEBBCA45-945D-C87C-66C1-8938006DB58E}"/>
              </a:ext>
            </a:extLst>
          </p:cNvPr>
          <p:cNvCxnSpPr>
            <a:cxnSpLocks/>
          </p:cNvCxnSpPr>
          <p:nvPr/>
        </p:nvCxnSpPr>
        <p:spPr>
          <a:xfrm>
            <a:off x="5707840" y="2214563"/>
            <a:ext cx="0" cy="547688"/>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6FAEF82B-C398-B3EE-1CF4-E0C22DCA974B}"/>
              </a:ext>
            </a:extLst>
          </p:cNvPr>
          <p:cNvSpPr/>
          <p:nvPr/>
        </p:nvSpPr>
        <p:spPr>
          <a:xfrm>
            <a:off x="5616469" y="2762251"/>
            <a:ext cx="182741" cy="85725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IN" dirty="0"/>
          </a:p>
        </p:txBody>
      </p:sp>
      <p:cxnSp>
        <p:nvCxnSpPr>
          <p:cNvPr id="19" name="Straight Connector 18">
            <a:extLst>
              <a:ext uri="{FF2B5EF4-FFF2-40B4-BE49-F238E27FC236}">
                <a16:creationId xmlns:a16="http://schemas.microsoft.com/office/drawing/2014/main" id="{2CB51F84-5FC3-307E-C55E-78E463494922}"/>
              </a:ext>
            </a:extLst>
          </p:cNvPr>
          <p:cNvCxnSpPr>
            <a:cxnSpLocks/>
          </p:cNvCxnSpPr>
          <p:nvPr/>
        </p:nvCxnSpPr>
        <p:spPr>
          <a:xfrm>
            <a:off x="8965437" y="2255045"/>
            <a:ext cx="0" cy="547688"/>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9A39261-8F4B-8BA5-9DCC-49E8B58A8F30}"/>
              </a:ext>
            </a:extLst>
          </p:cNvPr>
          <p:cNvCxnSpPr>
            <a:cxnSpLocks/>
          </p:cNvCxnSpPr>
          <p:nvPr/>
        </p:nvCxnSpPr>
        <p:spPr>
          <a:xfrm>
            <a:off x="12244434" y="2276474"/>
            <a:ext cx="0" cy="547688"/>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F55626C0-5A84-3A30-EB5F-C0BB02A4B2AA}"/>
              </a:ext>
            </a:extLst>
          </p:cNvPr>
          <p:cNvSpPr/>
          <p:nvPr/>
        </p:nvSpPr>
        <p:spPr>
          <a:xfrm>
            <a:off x="8865375" y="2762251"/>
            <a:ext cx="182741" cy="85725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IN" dirty="0"/>
          </a:p>
        </p:txBody>
      </p:sp>
      <p:sp>
        <p:nvSpPr>
          <p:cNvPr id="22" name="Rectangle 21">
            <a:extLst>
              <a:ext uri="{FF2B5EF4-FFF2-40B4-BE49-F238E27FC236}">
                <a16:creationId xmlns:a16="http://schemas.microsoft.com/office/drawing/2014/main" id="{5D6A45F0-C8BC-FCA3-0732-C58C42A80068}"/>
              </a:ext>
            </a:extLst>
          </p:cNvPr>
          <p:cNvSpPr/>
          <p:nvPr/>
        </p:nvSpPr>
        <p:spPr>
          <a:xfrm>
            <a:off x="12168250" y="2728913"/>
            <a:ext cx="182741" cy="85725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IN" dirty="0"/>
          </a:p>
        </p:txBody>
      </p:sp>
      <p:cxnSp>
        <p:nvCxnSpPr>
          <p:cNvPr id="24" name="Straight Arrow Connector 23">
            <a:extLst>
              <a:ext uri="{FF2B5EF4-FFF2-40B4-BE49-F238E27FC236}">
                <a16:creationId xmlns:a16="http://schemas.microsoft.com/office/drawing/2014/main" id="{A7F405A3-6CCB-3AE9-99D1-400101F31FF4}"/>
              </a:ext>
            </a:extLst>
          </p:cNvPr>
          <p:cNvCxnSpPr>
            <a:cxnSpLocks/>
          </p:cNvCxnSpPr>
          <p:nvPr/>
        </p:nvCxnSpPr>
        <p:spPr>
          <a:xfrm>
            <a:off x="2386013" y="2947989"/>
            <a:ext cx="323045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661AE3B4-1098-462B-FB71-51FFDE940EED}"/>
              </a:ext>
            </a:extLst>
          </p:cNvPr>
          <p:cNvCxnSpPr>
            <a:cxnSpLocks/>
          </p:cNvCxnSpPr>
          <p:nvPr/>
        </p:nvCxnSpPr>
        <p:spPr>
          <a:xfrm>
            <a:off x="2386013" y="3414714"/>
            <a:ext cx="323045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82617814-AF16-B184-9E96-27935D31A339}"/>
              </a:ext>
            </a:extLst>
          </p:cNvPr>
          <p:cNvSpPr txBox="1"/>
          <p:nvPr/>
        </p:nvSpPr>
        <p:spPr>
          <a:xfrm>
            <a:off x="3092713" y="2618067"/>
            <a:ext cx="688009" cy="369332"/>
          </a:xfrm>
          <a:prstGeom prst="rect">
            <a:avLst/>
          </a:prstGeom>
          <a:noFill/>
        </p:spPr>
        <p:txBody>
          <a:bodyPr wrap="none" rtlCol="0">
            <a:spAutoFit/>
          </a:bodyPr>
          <a:lstStyle/>
          <a:p>
            <a:r>
              <a:rPr lang="en-IN" dirty="0"/>
              <a:t>Login</a:t>
            </a:r>
          </a:p>
        </p:txBody>
      </p:sp>
      <p:sp>
        <p:nvSpPr>
          <p:cNvPr id="29" name="TextBox 28">
            <a:extLst>
              <a:ext uri="{FF2B5EF4-FFF2-40B4-BE49-F238E27FC236}">
                <a16:creationId xmlns:a16="http://schemas.microsoft.com/office/drawing/2014/main" id="{2C79D1A8-98D6-2FDE-6946-9920467B4C40}"/>
              </a:ext>
            </a:extLst>
          </p:cNvPr>
          <p:cNvSpPr txBox="1"/>
          <p:nvPr/>
        </p:nvSpPr>
        <p:spPr>
          <a:xfrm>
            <a:off x="3074482" y="3068121"/>
            <a:ext cx="1484381" cy="369332"/>
          </a:xfrm>
          <a:prstGeom prst="rect">
            <a:avLst/>
          </a:prstGeom>
          <a:noFill/>
        </p:spPr>
        <p:txBody>
          <a:bodyPr wrap="none" rtlCol="0">
            <a:spAutoFit/>
          </a:bodyPr>
          <a:lstStyle/>
          <a:p>
            <a:r>
              <a:rPr lang="en-IN" dirty="0"/>
              <a:t>Upload image</a:t>
            </a:r>
          </a:p>
        </p:txBody>
      </p:sp>
      <p:cxnSp>
        <p:nvCxnSpPr>
          <p:cNvPr id="30" name="Straight Arrow Connector 29">
            <a:extLst>
              <a:ext uri="{FF2B5EF4-FFF2-40B4-BE49-F238E27FC236}">
                <a16:creationId xmlns:a16="http://schemas.microsoft.com/office/drawing/2014/main" id="{A956879B-E66E-C9DE-6260-17B2C64BEFD2}"/>
              </a:ext>
            </a:extLst>
          </p:cNvPr>
          <p:cNvCxnSpPr>
            <a:cxnSpLocks/>
            <a:stCxn id="21" idx="3"/>
            <a:endCxn id="22" idx="1"/>
          </p:cNvCxnSpPr>
          <p:nvPr/>
        </p:nvCxnSpPr>
        <p:spPr>
          <a:xfrm flipV="1">
            <a:off x="9048116" y="3157538"/>
            <a:ext cx="3120134" cy="333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63BF2EEA-8065-B397-8410-F5B1CB667EF0}"/>
              </a:ext>
            </a:extLst>
          </p:cNvPr>
          <p:cNvSpPr txBox="1"/>
          <p:nvPr/>
        </p:nvSpPr>
        <p:spPr>
          <a:xfrm>
            <a:off x="9165140" y="2671762"/>
            <a:ext cx="2376676" cy="369332"/>
          </a:xfrm>
          <a:prstGeom prst="rect">
            <a:avLst/>
          </a:prstGeom>
          <a:noFill/>
        </p:spPr>
        <p:txBody>
          <a:bodyPr wrap="none" rtlCol="0">
            <a:spAutoFit/>
          </a:bodyPr>
          <a:lstStyle/>
          <a:p>
            <a:r>
              <a:rPr lang="en-IN" dirty="0"/>
              <a:t>Send image for analysis</a:t>
            </a:r>
          </a:p>
        </p:txBody>
      </p:sp>
      <p:cxnSp>
        <p:nvCxnSpPr>
          <p:cNvPr id="36" name="Straight Connector 35">
            <a:extLst>
              <a:ext uri="{FF2B5EF4-FFF2-40B4-BE49-F238E27FC236}">
                <a16:creationId xmlns:a16="http://schemas.microsoft.com/office/drawing/2014/main" id="{C70D00F1-A0B2-DF7E-CB11-57503250B5D7}"/>
              </a:ext>
            </a:extLst>
          </p:cNvPr>
          <p:cNvCxnSpPr>
            <a:stCxn id="18" idx="2"/>
          </p:cNvCxnSpPr>
          <p:nvPr/>
        </p:nvCxnSpPr>
        <p:spPr>
          <a:xfrm flipH="1">
            <a:off x="5707839" y="3619501"/>
            <a:ext cx="1" cy="509587"/>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CA9F9D62-D705-A44E-331F-8B3C20F9F9AB}"/>
              </a:ext>
            </a:extLst>
          </p:cNvPr>
          <p:cNvSpPr/>
          <p:nvPr/>
        </p:nvSpPr>
        <p:spPr>
          <a:xfrm>
            <a:off x="5616468" y="4137608"/>
            <a:ext cx="182741" cy="85725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IN" dirty="0"/>
          </a:p>
        </p:txBody>
      </p:sp>
      <p:cxnSp>
        <p:nvCxnSpPr>
          <p:cNvPr id="39" name="Straight Connector 38">
            <a:extLst>
              <a:ext uri="{FF2B5EF4-FFF2-40B4-BE49-F238E27FC236}">
                <a16:creationId xmlns:a16="http://schemas.microsoft.com/office/drawing/2014/main" id="{3B6302FE-7733-D8DE-6779-975C928D4E17}"/>
              </a:ext>
            </a:extLst>
          </p:cNvPr>
          <p:cNvCxnSpPr>
            <a:cxnSpLocks/>
            <a:stCxn id="12" idx="2"/>
            <a:endCxn id="40" idx="0"/>
          </p:cNvCxnSpPr>
          <p:nvPr/>
        </p:nvCxnSpPr>
        <p:spPr>
          <a:xfrm>
            <a:off x="15523431" y="2214563"/>
            <a:ext cx="0" cy="1923045"/>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sp>
        <p:nvSpPr>
          <p:cNvPr id="40" name="Rectangle 39">
            <a:extLst>
              <a:ext uri="{FF2B5EF4-FFF2-40B4-BE49-F238E27FC236}">
                <a16:creationId xmlns:a16="http://schemas.microsoft.com/office/drawing/2014/main" id="{0B1F4EDE-151E-5D31-608E-13BCC108B1E3}"/>
              </a:ext>
            </a:extLst>
          </p:cNvPr>
          <p:cNvSpPr/>
          <p:nvPr/>
        </p:nvSpPr>
        <p:spPr>
          <a:xfrm>
            <a:off x="15432060" y="4137608"/>
            <a:ext cx="182741" cy="85725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IN" dirty="0"/>
          </a:p>
        </p:txBody>
      </p:sp>
      <p:cxnSp>
        <p:nvCxnSpPr>
          <p:cNvPr id="44" name="Straight Arrow Connector 43">
            <a:extLst>
              <a:ext uri="{FF2B5EF4-FFF2-40B4-BE49-F238E27FC236}">
                <a16:creationId xmlns:a16="http://schemas.microsoft.com/office/drawing/2014/main" id="{1DFFAF57-4CDC-F3EB-3492-9515C91C44D2}"/>
              </a:ext>
            </a:extLst>
          </p:cNvPr>
          <p:cNvCxnSpPr>
            <a:cxnSpLocks/>
          </p:cNvCxnSpPr>
          <p:nvPr/>
        </p:nvCxnSpPr>
        <p:spPr>
          <a:xfrm>
            <a:off x="5799209" y="4371975"/>
            <a:ext cx="963285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A76968DA-EAC1-0706-7E23-7417B928A43C}"/>
              </a:ext>
            </a:extLst>
          </p:cNvPr>
          <p:cNvCxnSpPr>
            <a:cxnSpLocks/>
          </p:cNvCxnSpPr>
          <p:nvPr/>
        </p:nvCxnSpPr>
        <p:spPr>
          <a:xfrm flipH="1" flipV="1">
            <a:off x="5799209" y="4814384"/>
            <a:ext cx="9724221" cy="261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CEAAF065-A0CE-C394-A867-D3F66657004B}"/>
              </a:ext>
            </a:extLst>
          </p:cNvPr>
          <p:cNvSpPr txBox="1"/>
          <p:nvPr/>
        </p:nvSpPr>
        <p:spPr>
          <a:xfrm>
            <a:off x="6372225" y="4029075"/>
            <a:ext cx="1581138" cy="369332"/>
          </a:xfrm>
          <a:prstGeom prst="rect">
            <a:avLst/>
          </a:prstGeom>
          <a:noFill/>
        </p:spPr>
        <p:txBody>
          <a:bodyPr wrap="none" rtlCol="0">
            <a:spAutoFit/>
          </a:bodyPr>
          <a:lstStyle/>
          <a:p>
            <a:r>
              <a:rPr lang="en-IN" dirty="0"/>
              <a:t>Authentication</a:t>
            </a:r>
          </a:p>
        </p:txBody>
      </p:sp>
      <p:sp>
        <p:nvSpPr>
          <p:cNvPr id="50" name="TextBox 49">
            <a:extLst>
              <a:ext uri="{FF2B5EF4-FFF2-40B4-BE49-F238E27FC236}">
                <a16:creationId xmlns:a16="http://schemas.microsoft.com/office/drawing/2014/main" id="{930BE55B-57DA-B095-077A-B0A8C19FF43D}"/>
              </a:ext>
            </a:extLst>
          </p:cNvPr>
          <p:cNvSpPr txBox="1"/>
          <p:nvPr/>
        </p:nvSpPr>
        <p:spPr>
          <a:xfrm>
            <a:off x="6372225" y="4423806"/>
            <a:ext cx="1686167" cy="369332"/>
          </a:xfrm>
          <a:prstGeom prst="rect">
            <a:avLst/>
          </a:prstGeom>
          <a:noFill/>
        </p:spPr>
        <p:txBody>
          <a:bodyPr wrap="none" rtlCol="0">
            <a:spAutoFit/>
          </a:bodyPr>
          <a:lstStyle/>
          <a:p>
            <a:r>
              <a:rPr lang="en-IN" dirty="0"/>
              <a:t>Login successful</a:t>
            </a:r>
          </a:p>
        </p:txBody>
      </p:sp>
      <p:cxnSp>
        <p:nvCxnSpPr>
          <p:cNvPr id="52" name="Straight Connector 51">
            <a:extLst>
              <a:ext uri="{FF2B5EF4-FFF2-40B4-BE49-F238E27FC236}">
                <a16:creationId xmlns:a16="http://schemas.microsoft.com/office/drawing/2014/main" id="{0FEE86D5-B158-E145-B2EC-2DAC1D1BF213}"/>
              </a:ext>
            </a:extLst>
          </p:cNvPr>
          <p:cNvCxnSpPr>
            <a:stCxn id="21" idx="2"/>
          </p:cNvCxnSpPr>
          <p:nvPr/>
        </p:nvCxnSpPr>
        <p:spPr>
          <a:xfrm>
            <a:off x="8956746" y="3619501"/>
            <a:ext cx="8691" cy="1523999"/>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F5CC1C3A-18CF-794F-E6FA-17898C2748CA}"/>
              </a:ext>
            </a:extLst>
          </p:cNvPr>
          <p:cNvCxnSpPr>
            <a:stCxn id="22" idx="2"/>
          </p:cNvCxnSpPr>
          <p:nvPr/>
        </p:nvCxnSpPr>
        <p:spPr>
          <a:xfrm flipH="1">
            <a:off x="12259620" y="3586163"/>
            <a:ext cx="1" cy="1557337"/>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sp>
        <p:nvSpPr>
          <p:cNvPr id="55" name="Rectangle 54">
            <a:extLst>
              <a:ext uri="{FF2B5EF4-FFF2-40B4-BE49-F238E27FC236}">
                <a16:creationId xmlns:a16="http://schemas.microsoft.com/office/drawing/2014/main" id="{0ED5A959-710F-DCFF-6C6B-AD73D8E25666}"/>
              </a:ext>
            </a:extLst>
          </p:cNvPr>
          <p:cNvSpPr/>
          <p:nvPr/>
        </p:nvSpPr>
        <p:spPr>
          <a:xfrm>
            <a:off x="8865374" y="5186801"/>
            <a:ext cx="182741" cy="85725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IN" dirty="0"/>
          </a:p>
        </p:txBody>
      </p:sp>
      <p:sp>
        <p:nvSpPr>
          <p:cNvPr id="56" name="Rectangle 55">
            <a:extLst>
              <a:ext uri="{FF2B5EF4-FFF2-40B4-BE49-F238E27FC236}">
                <a16:creationId xmlns:a16="http://schemas.microsoft.com/office/drawing/2014/main" id="{206E4584-FEDA-6C52-D130-8C228A98F66F}"/>
              </a:ext>
            </a:extLst>
          </p:cNvPr>
          <p:cNvSpPr/>
          <p:nvPr/>
        </p:nvSpPr>
        <p:spPr>
          <a:xfrm>
            <a:off x="12168296" y="5186801"/>
            <a:ext cx="182741" cy="85725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IN" dirty="0"/>
          </a:p>
        </p:txBody>
      </p:sp>
      <p:cxnSp>
        <p:nvCxnSpPr>
          <p:cNvPr id="58" name="Straight Arrow Connector 57">
            <a:extLst>
              <a:ext uri="{FF2B5EF4-FFF2-40B4-BE49-F238E27FC236}">
                <a16:creationId xmlns:a16="http://schemas.microsoft.com/office/drawing/2014/main" id="{D5001718-C735-EF7A-E9A4-9A019F8C5E4F}"/>
              </a:ext>
            </a:extLst>
          </p:cNvPr>
          <p:cNvCxnSpPr>
            <a:stCxn id="56" idx="1"/>
            <a:endCxn id="55" idx="3"/>
          </p:cNvCxnSpPr>
          <p:nvPr/>
        </p:nvCxnSpPr>
        <p:spPr>
          <a:xfrm flipH="1">
            <a:off x="9048115" y="5615426"/>
            <a:ext cx="312018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2A2BD3AB-A3C6-F1EC-5076-1E7E7AD2EC69}"/>
              </a:ext>
            </a:extLst>
          </p:cNvPr>
          <p:cNvSpPr txBox="1"/>
          <p:nvPr/>
        </p:nvSpPr>
        <p:spPr>
          <a:xfrm>
            <a:off x="9263687" y="5183743"/>
            <a:ext cx="1407501" cy="369332"/>
          </a:xfrm>
          <a:prstGeom prst="rect">
            <a:avLst/>
          </a:prstGeom>
          <a:noFill/>
        </p:spPr>
        <p:txBody>
          <a:bodyPr wrap="none" rtlCol="0">
            <a:spAutoFit/>
          </a:bodyPr>
          <a:lstStyle/>
          <a:p>
            <a:r>
              <a:rPr lang="en-IN" dirty="0"/>
              <a:t>Return result</a:t>
            </a:r>
          </a:p>
        </p:txBody>
      </p:sp>
      <p:cxnSp>
        <p:nvCxnSpPr>
          <p:cNvPr id="61" name="Straight Connector 60">
            <a:extLst>
              <a:ext uri="{FF2B5EF4-FFF2-40B4-BE49-F238E27FC236}">
                <a16:creationId xmlns:a16="http://schemas.microsoft.com/office/drawing/2014/main" id="{B7EF2102-C365-269E-AFF6-E81A49790B2A}"/>
              </a:ext>
            </a:extLst>
          </p:cNvPr>
          <p:cNvCxnSpPr>
            <a:cxnSpLocks/>
            <a:stCxn id="16" idx="2"/>
          </p:cNvCxnSpPr>
          <p:nvPr/>
        </p:nvCxnSpPr>
        <p:spPr>
          <a:xfrm>
            <a:off x="2188974" y="3681412"/>
            <a:ext cx="0" cy="2805113"/>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3A02E51E-CEB6-E342-A8BE-3CE6CFB7AEB0}"/>
              </a:ext>
            </a:extLst>
          </p:cNvPr>
          <p:cNvCxnSpPr>
            <a:cxnSpLocks/>
            <a:stCxn id="40" idx="2"/>
          </p:cNvCxnSpPr>
          <p:nvPr/>
        </p:nvCxnSpPr>
        <p:spPr>
          <a:xfrm>
            <a:off x="15523431" y="4994858"/>
            <a:ext cx="0" cy="1491667"/>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sp>
        <p:nvSpPr>
          <p:cNvPr id="66" name="Rectangle 65">
            <a:extLst>
              <a:ext uri="{FF2B5EF4-FFF2-40B4-BE49-F238E27FC236}">
                <a16:creationId xmlns:a16="http://schemas.microsoft.com/office/drawing/2014/main" id="{555D9ED2-2B77-15E2-E836-D4AD58B6EFF4}"/>
              </a:ext>
            </a:extLst>
          </p:cNvPr>
          <p:cNvSpPr/>
          <p:nvPr/>
        </p:nvSpPr>
        <p:spPr>
          <a:xfrm>
            <a:off x="2097602" y="6256920"/>
            <a:ext cx="182740" cy="627645"/>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IN" dirty="0"/>
          </a:p>
        </p:txBody>
      </p:sp>
      <p:sp>
        <p:nvSpPr>
          <p:cNvPr id="67" name="Rectangle 66">
            <a:extLst>
              <a:ext uri="{FF2B5EF4-FFF2-40B4-BE49-F238E27FC236}">
                <a16:creationId xmlns:a16="http://schemas.microsoft.com/office/drawing/2014/main" id="{6AF46AF7-D959-229E-7078-C02DBF01BBB8}"/>
              </a:ext>
            </a:extLst>
          </p:cNvPr>
          <p:cNvSpPr/>
          <p:nvPr/>
        </p:nvSpPr>
        <p:spPr>
          <a:xfrm>
            <a:off x="15432060" y="6242065"/>
            <a:ext cx="182740" cy="627645"/>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IN" dirty="0"/>
          </a:p>
        </p:txBody>
      </p:sp>
      <p:cxnSp>
        <p:nvCxnSpPr>
          <p:cNvPr id="69" name="Straight Arrow Connector 68">
            <a:extLst>
              <a:ext uri="{FF2B5EF4-FFF2-40B4-BE49-F238E27FC236}">
                <a16:creationId xmlns:a16="http://schemas.microsoft.com/office/drawing/2014/main" id="{6FA52930-FE14-E003-C07A-735115A08C8B}"/>
              </a:ext>
            </a:extLst>
          </p:cNvPr>
          <p:cNvCxnSpPr>
            <a:stCxn id="67" idx="1"/>
            <a:endCxn id="66" idx="3"/>
          </p:cNvCxnSpPr>
          <p:nvPr/>
        </p:nvCxnSpPr>
        <p:spPr>
          <a:xfrm flipH="1">
            <a:off x="2280342" y="6555888"/>
            <a:ext cx="13151718" cy="148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C7961BFC-D249-DEC6-CC03-9667B80C95E5}"/>
              </a:ext>
            </a:extLst>
          </p:cNvPr>
          <p:cNvSpPr txBox="1"/>
          <p:nvPr/>
        </p:nvSpPr>
        <p:spPr>
          <a:xfrm>
            <a:off x="2779518" y="6163818"/>
            <a:ext cx="2466393" cy="369332"/>
          </a:xfrm>
          <a:prstGeom prst="rect">
            <a:avLst/>
          </a:prstGeom>
          <a:noFill/>
        </p:spPr>
        <p:txBody>
          <a:bodyPr wrap="square" rtlCol="0">
            <a:spAutoFit/>
          </a:bodyPr>
          <a:lstStyle/>
          <a:p>
            <a:r>
              <a:rPr lang="en-IN" dirty="0"/>
              <a:t>Login successful</a:t>
            </a:r>
          </a:p>
        </p:txBody>
      </p:sp>
      <p:cxnSp>
        <p:nvCxnSpPr>
          <p:cNvPr id="72" name="Straight Connector 71">
            <a:extLst>
              <a:ext uri="{FF2B5EF4-FFF2-40B4-BE49-F238E27FC236}">
                <a16:creationId xmlns:a16="http://schemas.microsoft.com/office/drawing/2014/main" id="{B9B5BDD5-6BFB-1016-D8F7-A46E6D6A3428}"/>
              </a:ext>
            </a:extLst>
          </p:cNvPr>
          <p:cNvCxnSpPr>
            <a:cxnSpLocks/>
            <a:stCxn id="37" idx="2"/>
          </p:cNvCxnSpPr>
          <p:nvPr/>
        </p:nvCxnSpPr>
        <p:spPr>
          <a:xfrm>
            <a:off x="5707839" y="4994858"/>
            <a:ext cx="11247" cy="2365285"/>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D57C2D37-DE47-F17A-FA12-8802623C1920}"/>
              </a:ext>
            </a:extLst>
          </p:cNvPr>
          <p:cNvCxnSpPr>
            <a:cxnSpLocks/>
            <a:stCxn id="55" idx="2"/>
          </p:cNvCxnSpPr>
          <p:nvPr/>
        </p:nvCxnSpPr>
        <p:spPr>
          <a:xfrm>
            <a:off x="8956745" y="6044051"/>
            <a:ext cx="16304" cy="2956003"/>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69E4C482-505A-B97E-9EB4-B8FE052F5BFF}"/>
              </a:ext>
            </a:extLst>
          </p:cNvPr>
          <p:cNvCxnSpPr>
            <a:cxnSpLocks/>
          </p:cNvCxnSpPr>
          <p:nvPr/>
        </p:nvCxnSpPr>
        <p:spPr>
          <a:xfrm>
            <a:off x="15523430" y="6884565"/>
            <a:ext cx="0" cy="587798"/>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sp>
        <p:nvSpPr>
          <p:cNvPr id="82" name="Rectangle 81">
            <a:extLst>
              <a:ext uri="{FF2B5EF4-FFF2-40B4-BE49-F238E27FC236}">
                <a16:creationId xmlns:a16="http://schemas.microsoft.com/office/drawing/2014/main" id="{48BF9C38-1696-DA6F-8EB2-9EDE735B7710}"/>
              </a:ext>
            </a:extLst>
          </p:cNvPr>
          <p:cNvSpPr/>
          <p:nvPr/>
        </p:nvSpPr>
        <p:spPr>
          <a:xfrm>
            <a:off x="5627715" y="7308361"/>
            <a:ext cx="182741" cy="85725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IN" dirty="0"/>
          </a:p>
        </p:txBody>
      </p:sp>
      <p:sp>
        <p:nvSpPr>
          <p:cNvPr id="83" name="Rectangle 82">
            <a:extLst>
              <a:ext uri="{FF2B5EF4-FFF2-40B4-BE49-F238E27FC236}">
                <a16:creationId xmlns:a16="http://schemas.microsoft.com/office/drawing/2014/main" id="{76684B38-452F-CE66-EA29-129B3A8D9B88}"/>
              </a:ext>
            </a:extLst>
          </p:cNvPr>
          <p:cNvSpPr/>
          <p:nvPr/>
        </p:nvSpPr>
        <p:spPr>
          <a:xfrm>
            <a:off x="15432060" y="7266343"/>
            <a:ext cx="182741" cy="85725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IN" dirty="0"/>
          </a:p>
        </p:txBody>
      </p:sp>
      <p:cxnSp>
        <p:nvCxnSpPr>
          <p:cNvPr id="85" name="Straight Arrow Connector 84">
            <a:extLst>
              <a:ext uri="{FF2B5EF4-FFF2-40B4-BE49-F238E27FC236}">
                <a16:creationId xmlns:a16="http://schemas.microsoft.com/office/drawing/2014/main" id="{C632AE78-D067-9624-3EDC-A36038AB1274}"/>
              </a:ext>
            </a:extLst>
          </p:cNvPr>
          <p:cNvCxnSpPr/>
          <p:nvPr/>
        </p:nvCxnSpPr>
        <p:spPr>
          <a:xfrm>
            <a:off x="5810456" y="7472363"/>
            <a:ext cx="962160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61AB1443-43ED-1A3E-E9BD-6C8A851003DA}"/>
              </a:ext>
            </a:extLst>
          </p:cNvPr>
          <p:cNvCxnSpPr>
            <a:cxnSpLocks/>
          </p:cNvCxnSpPr>
          <p:nvPr/>
        </p:nvCxnSpPr>
        <p:spPr>
          <a:xfrm flipH="1">
            <a:off x="5799209" y="7979874"/>
            <a:ext cx="9632851" cy="381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1" name="TextBox 90">
            <a:extLst>
              <a:ext uri="{FF2B5EF4-FFF2-40B4-BE49-F238E27FC236}">
                <a16:creationId xmlns:a16="http://schemas.microsoft.com/office/drawing/2014/main" id="{3C9F9E68-A45E-2016-700D-16958BBA15CE}"/>
              </a:ext>
            </a:extLst>
          </p:cNvPr>
          <p:cNvSpPr txBox="1"/>
          <p:nvPr/>
        </p:nvSpPr>
        <p:spPr>
          <a:xfrm>
            <a:off x="6586904" y="7079462"/>
            <a:ext cx="1302793" cy="369332"/>
          </a:xfrm>
          <a:prstGeom prst="rect">
            <a:avLst/>
          </a:prstGeom>
          <a:noFill/>
        </p:spPr>
        <p:txBody>
          <a:bodyPr wrap="none" rtlCol="0">
            <a:spAutoFit/>
          </a:bodyPr>
          <a:lstStyle/>
          <a:p>
            <a:r>
              <a:rPr lang="en-IN" dirty="0"/>
              <a:t>Store image</a:t>
            </a:r>
          </a:p>
        </p:txBody>
      </p:sp>
      <p:sp>
        <p:nvSpPr>
          <p:cNvPr id="92" name="TextBox 91">
            <a:extLst>
              <a:ext uri="{FF2B5EF4-FFF2-40B4-BE49-F238E27FC236}">
                <a16:creationId xmlns:a16="http://schemas.microsoft.com/office/drawing/2014/main" id="{AD53BF8F-C5AD-518E-4A44-832FB2657E8A}"/>
              </a:ext>
            </a:extLst>
          </p:cNvPr>
          <p:cNvSpPr txBox="1"/>
          <p:nvPr/>
        </p:nvSpPr>
        <p:spPr>
          <a:xfrm>
            <a:off x="6482196" y="7664140"/>
            <a:ext cx="2049792" cy="369332"/>
          </a:xfrm>
          <a:prstGeom prst="rect">
            <a:avLst/>
          </a:prstGeom>
          <a:noFill/>
        </p:spPr>
        <p:txBody>
          <a:bodyPr wrap="none" rtlCol="0">
            <a:spAutoFit/>
          </a:bodyPr>
          <a:lstStyle/>
          <a:p>
            <a:r>
              <a:rPr lang="en-IN" dirty="0"/>
              <a:t>Store analysis result</a:t>
            </a:r>
          </a:p>
        </p:txBody>
      </p:sp>
      <p:cxnSp>
        <p:nvCxnSpPr>
          <p:cNvPr id="94" name="Straight Connector 93">
            <a:extLst>
              <a:ext uri="{FF2B5EF4-FFF2-40B4-BE49-F238E27FC236}">
                <a16:creationId xmlns:a16="http://schemas.microsoft.com/office/drawing/2014/main" id="{55234E74-B42B-734C-807C-B75CED6DD085}"/>
              </a:ext>
            </a:extLst>
          </p:cNvPr>
          <p:cNvCxnSpPr>
            <a:stCxn id="66" idx="2"/>
          </p:cNvCxnSpPr>
          <p:nvPr/>
        </p:nvCxnSpPr>
        <p:spPr>
          <a:xfrm>
            <a:off x="2188972" y="6884565"/>
            <a:ext cx="0" cy="1630785"/>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3CCBBD3E-770E-1969-32F3-258FCD6157D6}"/>
              </a:ext>
            </a:extLst>
          </p:cNvPr>
          <p:cNvCxnSpPr>
            <a:cxnSpLocks/>
          </p:cNvCxnSpPr>
          <p:nvPr/>
        </p:nvCxnSpPr>
        <p:spPr>
          <a:xfrm>
            <a:off x="15523430" y="8165611"/>
            <a:ext cx="0" cy="587798"/>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sp>
        <p:nvSpPr>
          <p:cNvPr id="96" name="Rectangle 95">
            <a:extLst>
              <a:ext uri="{FF2B5EF4-FFF2-40B4-BE49-F238E27FC236}">
                <a16:creationId xmlns:a16="http://schemas.microsoft.com/office/drawing/2014/main" id="{5265EF99-36C4-1F22-F178-ED40C2791D46}"/>
              </a:ext>
            </a:extLst>
          </p:cNvPr>
          <p:cNvSpPr/>
          <p:nvPr/>
        </p:nvSpPr>
        <p:spPr>
          <a:xfrm>
            <a:off x="2097602" y="8372409"/>
            <a:ext cx="182740" cy="627645"/>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IN" dirty="0"/>
          </a:p>
        </p:txBody>
      </p:sp>
      <p:sp>
        <p:nvSpPr>
          <p:cNvPr id="97" name="Rectangle 96">
            <a:extLst>
              <a:ext uri="{FF2B5EF4-FFF2-40B4-BE49-F238E27FC236}">
                <a16:creationId xmlns:a16="http://schemas.microsoft.com/office/drawing/2014/main" id="{B43AF977-1F93-0E7B-385D-3BAD66B88EA1}"/>
              </a:ext>
            </a:extLst>
          </p:cNvPr>
          <p:cNvSpPr/>
          <p:nvPr/>
        </p:nvSpPr>
        <p:spPr>
          <a:xfrm>
            <a:off x="15432060" y="8467527"/>
            <a:ext cx="182740" cy="627645"/>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IN" dirty="0"/>
          </a:p>
        </p:txBody>
      </p:sp>
      <p:cxnSp>
        <p:nvCxnSpPr>
          <p:cNvPr id="99" name="Straight Arrow Connector 98">
            <a:extLst>
              <a:ext uri="{FF2B5EF4-FFF2-40B4-BE49-F238E27FC236}">
                <a16:creationId xmlns:a16="http://schemas.microsoft.com/office/drawing/2014/main" id="{9DFC05A1-B767-0ABF-37C4-87173F777438}"/>
              </a:ext>
            </a:extLst>
          </p:cNvPr>
          <p:cNvCxnSpPr>
            <a:cxnSpLocks/>
          </p:cNvCxnSpPr>
          <p:nvPr/>
        </p:nvCxnSpPr>
        <p:spPr>
          <a:xfrm flipH="1">
            <a:off x="2386013" y="8781350"/>
            <a:ext cx="13060348" cy="296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2" name="TextBox 101">
            <a:extLst>
              <a:ext uri="{FF2B5EF4-FFF2-40B4-BE49-F238E27FC236}">
                <a16:creationId xmlns:a16="http://schemas.microsoft.com/office/drawing/2014/main" id="{7EF3D1CE-32B0-81A3-AAB8-BF1ABAD59A22}"/>
              </a:ext>
            </a:extLst>
          </p:cNvPr>
          <p:cNvSpPr txBox="1"/>
          <p:nvPr/>
        </p:nvSpPr>
        <p:spPr>
          <a:xfrm>
            <a:off x="2976345" y="8373729"/>
            <a:ext cx="2225481" cy="369332"/>
          </a:xfrm>
          <a:prstGeom prst="rect">
            <a:avLst/>
          </a:prstGeom>
          <a:noFill/>
        </p:spPr>
        <p:txBody>
          <a:bodyPr wrap="none" rtlCol="0">
            <a:spAutoFit/>
          </a:bodyPr>
          <a:lstStyle/>
          <a:p>
            <a:r>
              <a:rPr lang="en-IN" dirty="0"/>
              <a:t>Display analysis result</a:t>
            </a:r>
          </a:p>
        </p:txBody>
      </p:sp>
      <p:cxnSp>
        <p:nvCxnSpPr>
          <p:cNvPr id="105" name="Straight Connector 104">
            <a:extLst>
              <a:ext uri="{FF2B5EF4-FFF2-40B4-BE49-F238E27FC236}">
                <a16:creationId xmlns:a16="http://schemas.microsoft.com/office/drawing/2014/main" id="{BA9A6348-47ED-07D3-88E9-31BC3D9479A3}"/>
              </a:ext>
            </a:extLst>
          </p:cNvPr>
          <p:cNvCxnSpPr>
            <a:stCxn id="82" idx="2"/>
          </p:cNvCxnSpPr>
          <p:nvPr/>
        </p:nvCxnSpPr>
        <p:spPr>
          <a:xfrm flipH="1">
            <a:off x="5719085" y="8165611"/>
            <a:ext cx="1" cy="834443"/>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DD9335F7-B29C-2EDF-9165-E4221787F4FC}"/>
              </a:ext>
            </a:extLst>
          </p:cNvPr>
          <p:cNvCxnSpPr>
            <a:stCxn id="56" idx="2"/>
          </p:cNvCxnSpPr>
          <p:nvPr/>
        </p:nvCxnSpPr>
        <p:spPr>
          <a:xfrm flipH="1">
            <a:off x="12244434" y="6044051"/>
            <a:ext cx="15233" cy="2956003"/>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dirty="0"/>
              <a:t>April 18, 2024</a:t>
            </a:r>
          </a:p>
        </p:txBody>
      </p:sp>
      <p:sp>
        <p:nvSpPr>
          <p:cNvPr id="3" name="Footer Placeholder 2"/>
          <p:cNvSpPr>
            <a:spLocks noGrp="1"/>
          </p:cNvSpPr>
          <p:nvPr>
            <p:ph type="ftr" sz="quarter" idx="11"/>
          </p:nvPr>
        </p:nvSpPr>
        <p:spPr/>
        <p:txBody>
          <a:bodyPr/>
          <a:lstStyle/>
          <a:p>
            <a:r>
              <a:rPr lang="en-IN" dirty="0"/>
              <a:t>DEPARTMENT OF COMPUTER SCIENCE &amp; </a:t>
            </a:r>
            <a:r>
              <a:rPr lang="en-IN" dirty="0" err="1"/>
              <a:t>ENGINEERINg</a:t>
            </a:r>
            <a:r>
              <a:rPr lang="en-IN" dirty="0"/>
              <a:t>/ MEDICLASSIFY: AI POWERED MEDICAL IMAGE DIAGNOSIS </a:t>
            </a:r>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26</a:t>
            </a:fld>
            <a:endParaRPr lang="en-US"/>
          </a:p>
        </p:txBody>
      </p:sp>
      <p:sp>
        <p:nvSpPr>
          <p:cNvPr id="5" name="Rectangle 4"/>
          <p:cNvSpPr/>
          <p:nvPr/>
        </p:nvSpPr>
        <p:spPr>
          <a:xfrm>
            <a:off x="7103719" y="49634"/>
            <a:ext cx="2839239" cy="646331"/>
          </a:xfrm>
          <a:prstGeom prst="rect">
            <a:avLst/>
          </a:prstGeom>
        </p:spPr>
        <p:txBody>
          <a:bodyPr wrap="none">
            <a:spAutoFit/>
          </a:bodyPr>
          <a:lstStyle/>
          <a:p>
            <a:r>
              <a:rPr lang="en-US" sz="3600" b="1" dirty="0">
                <a:latin typeface="Times New Roman" panose="02020603050405020304" pitchFamily="18" charset="0"/>
                <a:cs typeface="Times New Roman" panose="02020603050405020304" pitchFamily="18" charset="0"/>
              </a:rPr>
              <a:t>E-R Diagram</a:t>
            </a:r>
          </a:p>
        </p:txBody>
      </p:sp>
      <p:sp>
        <p:nvSpPr>
          <p:cNvPr id="8" name="Rectangle 7">
            <a:extLst>
              <a:ext uri="{FF2B5EF4-FFF2-40B4-BE49-F238E27FC236}">
                <a16:creationId xmlns:a16="http://schemas.microsoft.com/office/drawing/2014/main" id="{1CA89475-39F2-9A8A-124D-63CAF1660643}"/>
              </a:ext>
            </a:extLst>
          </p:cNvPr>
          <p:cNvSpPr/>
          <p:nvPr/>
        </p:nvSpPr>
        <p:spPr>
          <a:xfrm>
            <a:off x="2271712" y="2843213"/>
            <a:ext cx="1914525" cy="971550"/>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IN" sz="2400" b="1" dirty="0"/>
              <a:t>USER</a:t>
            </a:r>
          </a:p>
        </p:txBody>
      </p:sp>
      <p:sp>
        <p:nvSpPr>
          <p:cNvPr id="9" name="Rectangle 8">
            <a:extLst>
              <a:ext uri="{FF2B5EF4-FFF2-40B4-BE49-F238E27FC236}">
                <a16:creationId xmlns:a16="http://schemas.microsoft.com/office/drawing/2014/main" id="{F95318D1-985E-CDB9-2D45-75F1ABD4FCCD}"/>
              </a:ext>
            </a:extLst>
          </p:cNvPr>
          <p:cNvSpPr/>
          <p:nvPr/>
        </p:nvSpPr>
        <p:spPr>
          <a:xfrm>
            <a:off x="12763484" y="2628900"/>
            <a:ext cx="1657350" cy="971550"/>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IN" sz="2400" b="1" dirty="0"/>
              <a:t>IMAGE</a:t>
            </a:r>
          </a:p>
        </p:txBody>
      </p:sp>
      <p:sp>
        <p:nvSpPr>
          <p:cNvPr id="10" name="Rectangle 9">
            <a:extLst>
              <a:ext uri="{FF2B5EF4-FFF2-40B4-BE49-F238E27FC236}">
                <a16:creationId xmlns:a16="http://schemas.microsoft.com/office/drawing/2014/main" id="{2C207579-017D-03C4-2150-B867CF184BA2}"/>
              </a:ext>
            </a:extLst>
          </p:cNvPr>
          <p:cNvSpPr/>
          <p:nvPr/>
        </p:nvSpPr>
        <p:spPr>
          <a:xfrm>
            <a:off x="2271711" y="5962011"/>
            <a:ext cx="1914525" cy="971550"/>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IN" sz="2400" b="1" dirty="0"/>
              <a:t>WEB PLATFORM</a:t>
            </a:r>
          </a:p>
        </p:txBody>
      </p:sp>
      <p:sp>
        <p:nvSpPr>
          <p:cNvPr id="11" name="Rectangle 10">
            <a:extLst>
              <a:ext uri="{FF2B5EF4-FFF2-40B4-BE49-F238E27FC236}">
                <a16:creationId xmlns:a16="http://schemas.microsoft.com/office/drawing/2014/main" id="{BEE16067-DA7F-1BF6-AF7A-9E0C9B565F28}"/>
              </a:ext>
            </a:extLst>
          </p:cNvPr>
          <p:cNvSpPr/>
          <p:nvPr/>
        </p:nvSpPr>
        <p:spPr>
          <a:xfrm>
            <a:off x="12763484" y="5916401"/>
            <a:ext cx="1657350" cy="971550"/>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IN" sz="2400" b="1" dirty="0"/>
              <a:t>Analysis result</a:t>
            </a:r>
          </a:p>
        </p:txBody>
      </p:sp>
      <p:sp>
        <p:nvSpPr>
          <p:cNvPr id="12" name="Oval 11">
            <a:extLst>
              <a:ext uri="{FF2B5EF4-FFF2-40B4-BE49-F238E27FC236}">
                <a16:creationId xmlns:a16="http://schemas.microsoft.com/office/drawing/2014/main" id="{881D2AA3-1B64-EDCC-3D4D-A7039685D932}"/>
              </a:ext>
            </a:extLst>
          </p:cNvPr>
          <p:cNvSpPr/>
          <p:nvPr/>
        </p:nvSpPr>
        <p:spPr>
          <a:xfrm rot="21162689">
            <a:off x="179242" y="1070736"/>
            <a:ext cx="1822773" cy="923511"/>
          </a:xfrm>
          <a:prstGeom prst="ellipse">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IN" sz="2000" dirty="0"/>
              <a:t>U-name</a:t>
            </a:r>
          </a:p>
        </p:txBody>
      </p:sp>
      <p:sp>
        <p:nvSpPr>
          <p:cNvPr id="13" name="Oval 12">
            <a:extLst>
              <a:ext uri="{FF2B5EF4-FFF2-40B4-BE49-F238E27FC236}">
                <a16:creationId xmlns:a16="http://schemas.microsoft.com/office/drawing/2014/main" id="{5782E2BC-B7A3-ABFC-188D-06CBE895423B}"/>
              </a:ext>
            </a:extLst>
          </p:cNvPr>
          <p:cNvSpPr/>
          <p:nvPr/>
        </p:nvSpPr>
        <p:spPr>
          <a:xfrm>
            <a:off x="2728460" y="695965"/>
            <a:ext cx="1700527" cy="871512"/>
          </a:xfrm>
          <a:prstGeom prst="ellipse">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IN" sz="2000" dirty="0"/>
              <a:t>Password</a:t>
            </a:r>
          </a:p>
        </p:txBody>
      </p:sp>
      <p:sp>
        <p:nvSpPr>
          <p:cNvPr id="15" name="Oval 14">
            <a:extLst>
              <a:ext uri="{FF2B5EF4-FFF2-40B4-BE49-F238E27FC236}">
                <a16:creationId xmlns:a16="http://schemas.microsoft.com/office/drawing/2014/main" id="{EBA9E8CB-67DF-D491-60D4-1D93649FA632}"/>
              </a:ext>
            </a:extLst>
          </p:cNvPr>
          <p:cNvSpPr/>
          <p:nvPr/>
        </p:nvSpPr>
        <p:spPr>
          <a:xfrm rot="893796">
            <a:off x="5159341" y="1209380"/>
            <a:ext cx="1733920" cy="944661"/>
          </a:xfrm>
          <a:prstGeom prst="ellipse">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IN" sz="2000" dirty="0"/>
              <a:t>Age</a:t>
            </a:r>
          </a:p>
        </p:txBody>
      </p:sp>
      <p:sp>
        <p:nvSpPr>
          <p:cNvPr id="16" name="Oval 15">
            <a:extLst>
              <a:ext uri="{FF2B5EF4-FFF2-40B4-BE49-F238E27FC236}">
                <a16:creationId xmlns:a16="http://schemas.microsoft.com/office/drawing/2014/main" id="{ABC8D404-C4D5-1297-142C-ADBEA774DF27}"/>
              </a:ext>
            </a:extLst>
          </p:cNvPr>
          <p:cNvSpPr/>
          <p:nvPr/>
        </p:nvSpPr>
        <p:spPr>
          <a:xfrm rot="21166050">
            <a:off x="10677194" y="799544"/>
            <a:ext cx="1700527" cy="871512"/>
          </a:xfrm>
          <a:prstGeom prst="ellipse">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IN" sz="2000" dirty="0"/>
              <a:t>Modality</a:t>
            </a:r>
          </a:p>
        </p:txBody>
      </p:sp>
      <p:sp>
        <p:nvSpPr>
          <p:cNvPr id="17" name="Oval 16">
            <a:extLst>
              <a:ext uri="{FF2B5EF4-FFF2-40B4-BE49-F238E27FC236}">
                <a16:creationId xmlns:a16="http://schemas.microsoft.com/office/drawing/2014/main" id="{C7C41032-6A39-03ED-7C1B-F5E1064FFEE0}"/>
              </a:ext>
            </a:extLst>
          </p:cNvPr>
          <p:cNvSpPr/>
          <p:nvPr/>
        </p:nvSpPr>
        <p:spPr>
          <a:xfrm>
            <a:off x="13185661" y="695965"/>
            <a:ext cx="1700527" cy="871512"/>
          </a:xfrm>
          <a:prstGeom prst="ellipse">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IN" sz="2000" dirty="0"/>
              <a:t>Image-data</a:t>
            </a:r>
          </a:p>
        </p:txBody>
      </p:sp>
      <p:sp>
        <p:nvSpPr>
          <p:cNvPr id="18" name="Oval 17">
            <a:extLst>
              <a:ext uri="{FF2B5EF4-FFF2-40B4-BE49-F238E27FC236}">
                <a16:creationId xmlns:a16="http://schemas.microsoft.com/office/drawing/2014/main" id="{FF16787F-51D5-D98E-7F94-68B39F3DCC2F}"/>
              </a:ext>
            </a:extLst>
          </p:cNvPr>
          <p:cNvSpPr/>
          <p:nvPr/>
        </p:nvSpPr>
        <p:spPr>
          <a:xfrm rot="1815819">
            <a:off x="15484440" y="1046658"/>
            <a:ext cx="1700527" cy="871512"/>
          </a:xfrm>
          <a:prstGeom prst="ellipse">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IN" sz="2000" dirty="0"/>
              <a:t>Image-id</a:t>
            </a:r>
          </a:p>
        </p:txBody>
      </p:sp>
      <p:sp>
        <p:nvSpPr>
          <p:cNvPr id="19" name="Oval 18">
            <a:extLst>
              <a:ext uri="{FF2B5EF4-FFF2-40B4-BE49-F238E27FC236}">
                <a16:creationId xmlns:a16="http://schemas.microsoft.com/office/drawing/2014/main" id="{2ECA3D24-4D7D-AA81-7C64-45745986E0FB}"/>
              </a:ext>
            </a:extLst>
          </p:cNvPr>
          <p:cNvSpPr/>
          <p:nvPr/>
        </p:nvSpPr>
        <p:spPr>
          <a:xfrm rot="859966">
            <a:off x="359014" y="8150473"/>
            <a:ext cx="1700527" cy="871512"/>
          </a:xfrm>
          <a:prstGeom prst="ellipse">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IN" sz="2000" dirty="0"/>
              <a:t>Login</a:t>
            </a:r>
          </a:p>
        </p:txBody>
      </p:sp>
      <p:sp>
        <p:nvSpPr>
          <p:cNvPr id="20" name="Oval 19">
            <a:extLst>
              <a:ext uri="{FF2B5EF4-FFF2-40B4-BE49-F238E27FC236}">
                <a16:creationId xmlns:a16="http://schemas.microsoft.com/office/drawing/2014/main" id="{A280AB90-9636-FF4F-BB1A-02AF7F46F881}"/>
              </a:ext>
            </a:extLst>
          </p:cNvPr>
          <p:cNvSpPr/>
          <p:nvPr/>
        </p:nvSpPr>
        <p:spPr>
          <a:xfrm rot="20615456">
            <a:off x="-29891" y="5513854"/>
            <a:ext cx="1700527" cy="871512"/>
          </a:xfrm>
          <a:prstGeom prst="ellipse">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IN" sz="2000" dirty="0"/>
              <a:t>Upload</a:t>
            </a:r>
          </a:p>
        </p:txBody>
      </p:sp>
      <p:sp>
        <p:nvSpPr>
          <p:cNvPr id="21" name="Oval 20">
            <a:extLst>
              <a:ext uri="{FF2B5EF4-FFF2-40B4-BE49-F238E27FC236}">
                <a16:creationId xmlns:a16="http://schemas.microsoft.com/office/drawing/2014/main" id="{B14ED973-282C-F8D8-D229-B24B81B5BA02}"/>
              </a:ext>
            </a:extLst>
          </p:cNvPr>
          <p:cNvSpPr/>
          <p:nvPr/>
        </p:nvSpPr>
        <p:spPr>
          <a:xfrm>
            <a:off x="3653801" y="8118077"/>
            <a:ext cx="2061199" cy="871512"/>
          </a:xfrm>
          <a:prstGeom prst="ellipse">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IN" sz="2000" dirty="0"/>
              <a:t>Data connectivity</a:t>
            </a:r>
          </a:p>
        </p:txBody>
      </p:sp>
      <p:sp>
        <p:nvSpPr>
          <p:cNvPr id="22" name="Oval 21">
            <a:extLst>
              <a:ext uri="{FF2B5EF4-FFF2-40B4-BE49-F238E27FC236}">
                <a16:creationId xmlns:a16="http://schemas.microsoft.com/office/drawing/2014/main" id="{0ED5692D-4D63-0682-7450-0EB4C7104AF2}"/>
              </a:ext>
            </a:extLst>
          </p:cNvPr>
          <p:cNvSpPr/>
          <p:nvPr/>
        </p:nvSpPr>
        <p:spPr>
          <a:xfrm rot="21166050">
            <a:off x="9754568" y="4613474"/>
            <a:ext cx="2091308" cy="871512"/>
          </a:xfrm>
          <a:prstGeom prst="ellipse">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IN" sz="2000" dirty="0"/>
              <a:t>Abnormality</a:t>
            </a:r>
          </a:p>
        </p:txBody>
      </p:sp>
      <p:sp>
        <p:nvSpPr>
          <p:cNvPr id="23" name="Oval 22">
            <a:extLst>
              <a:ext uri="{FF2B5EF4-FFF2-40B4-BE49-F238E27FC236}">
                <a16:creationId xmlns:a16="http://schemas.microsoft.com/office/drawing/2014/main" id="{8B3B071F-6E20-6731-7C8F-5C606AF13E75}"/>
              </a:ext>
            </a:extLst>
          </p:cNvPr>
          <p:cNvSpPr/>
          <p:nvPr/>
        </p:nvSpPr>
        <p:spPr>
          <a:xfrm rot="1202958">
            <a:off x="15468571" y="4390087"/>
            <a:ext cx="2222639" cy="871512"/>
          </a:xfrm>
          <a:prstGeom prst="ellipse">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IN" sz="2000" dirty="0"/>
              <a:t>Disease specification</a:t>
            </a:r>
          </a:p>
        </p:txBody>
      </p:sp>
      <p:sp>
        <p:nvSpPr>
          <p:cNvPr id="24" name="Oval 23">
            <a:extLst>
              <a:ext uri="{FF2B5EF4-FFF2-40B4-BE49-F238E27FC236}">
                <a16:creationId xmlns:a16="http://schemas.microsoft.com/office/drawing/2014/main" id="{C475477A-7163-44A4-433D-CCCF9FAD700D}"/>
              </a:ext>
            </a:extLst>
          </p:cNvPr>
          <p:cNvSpPr/>
          <p:nvPr/>
        </p:nvSpPr>
        <p:spPr>
          <a:xfrm rot="20820325">
            <a:off x="15223383" y="7682321"/>
            <a:ext cx="2222639" cy="871512"/>
          </a:xfrm>
          <a:prstGeom prst="ellipse">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IN" sz="2000" dirty="0"/>
              <a:t>Specialist referral</a:t>
            </a:r>
          </a:p>
        </p:txBody>
      </p:sp>
      <p:sp>
        <p:nvSpPr>
          <p:cNvPr id="25" name="Diamond 24">
            <a:extLst>
              <a:ext uri="{FF2B5EF4-FFF2-40B4-BE49-F238E27FC236}">
                <a16:creationId xmlns:a16="http://schemas.microsoft.com/office/drawing/2014/main" id="{C34EBA1A-1503-301A-CC6A-0C73440574BA}"/>
              </a:ext>
            </a:extLst>
          </p:cNvPr>
          <p:cNvSpPr/>
          <p:nvPr/>
        </p:nvSpPr>
        <p:spPr>
          <a:xfrm>
            <a:off x="7994668" y="2538647"/>
            <a:ext cx="1713359" cy="1580682"/>
          </a:xfrm>
          <a:prstGeom prst="diamond">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IN" dirty="0"/>
              <a:t>Can upload</a:t>
            </a:r>
          </a:p>
        </p:txBody>
      </p:sp>
      <p:sp>
        <p:nvSpPr>
          <p:cNvPr id="26" name="Diamond 25">
            <a:extLst>
              <a:ext uri="{FF2B5EF4-FFF2-40B4-BE49-F238E27FC236}">
                <a16:creationId xmlns:a16="http://schemas.microsoft.com/office/drawing/2014/main" id="{0524A9A6-C559-8100-73AD-DB1FD5C438D8}"/>
              </a:ext>
            </a:extLst>
          </p:cNvPr>
          <p:cNvSpPr/>
          <p:nvPr/>
        </p:nvSpPr>
        <p:spPr>
          <a:xfrm>
            <a:off x="12823007" y="4225442"/>
            <a:ext cx="1538304" cy="1065967"/>
          </a:xfrm>
          <a:prstGeom prst="diamond">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IN" dirty="0"/>
              <a:t>Has one</a:t>
            </a:r>
          </a:p>
        </p:txBody>
      </p:sp>
      <p:sp>
        <p:nvSpPr>
          <p:cNvPr id="27" name="Diamond 26">
            <a:extLst>
              <a:ext uri="{FF2B5EF4-FFF2-40B4-BE49-F238E27FC236}">
                <a16:creationId xmlns:a16="http://schemas.microsoft.com/office/drawing/2014/main" id="{563F6F20-2FBA-A9AA-35D4-3FD4A657D458}"/>
              </a:ext>
            </a:extLst>
          </p:cNvPr>
          <p:cNvSpPr/>
          <p:nvPr/>
        </p:nvSpPr>
        <p:spPr>
          <a:xfrm>
            <a:off x="8255802" y="5801702"/>
            <a:ext cx="1657350" cy="1427773"/>
          </a:xfrm>
          <a:prstGeom prst="diamond">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IN" dirty="0"/>
              <a:t>Send image</a:t>
            </a:r>
          </a:p>
        </p:txBody>
      </p:sp>
      <p:sp>
        <p:nvSpPr>
          <p:cNvPr id="28" name="Diamond 27">
            <a:extLst>
              <a:ext uri="{FF2B5EF4-FFF2-40B4-BE49-F238E27FC236}">
                <a16:creationId xmlns:a16="http://schemas.microsoft.com/office/drawing/2014/main" id="{3CA8158F-1635-3DCC-EE84-4649829B5538}"/>
              </a:ext>
            </a:extLst>
          </p:cNvPr>
          <p:cNvSpPr/>
          <p:nvPr/>
        </p:nvSpPr>
        <p:spPr>
          <a:xfrm>
            <a:off x="8374847" y="7981053"/>
            <a:ext cx="1863343" cy="1065967"/>
          </a:xfrm>
          <a:prstGeom prst="diamond">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IN" dirty="0"/>
              <a:t>Return result</a:t>
            </a:r>
          </a:p>
        </p:txBody>
      </p:sp>
      <p:cxnSp>
        <p:nvCxnSpPr>
          <p:cNvPr id="30" name="Straight Connector 29">
            <a:extLst>
              <a:ext uri="{FF2B5EF4-FFF2-40B4-BE49-F238E27FC236}">
                <a16:creationId xmlns:a16="http://schemas.microsoft.com/office/drawing/2014/main" id="{FF90E467-E59D-058C-4EF8-454F60E9D847}"/>
              </a:ext>
            </a:extLst>
          </p:cNvPr>
          <p:cNvCxnSpPr>
            <a:cxnSpLocks/>
            <a:stCxn id="12" idx="4"/>
            <a:endCxn id="8" idx="1"/>
          </p:cNvCxnSpPr>
          <p:nvPr/>
        </p:nvCxnSpPr>
        <p:spPr>
          <a:xfrm>
            <a:off x="1149210" y="1990516"/>
            <a:ext cx="1122502" cy="1338472"/>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5547DAE2-49B2-2DC0-2250-28A4DF385F28}"/>
              </a:ext>
            </a:extLst>
          </p:cNvPr>
          <p:cNvCxnSpPr>
            <a:cxnSpLocks/>
            <a:stCxn id="13" idx="4"/>
            <a:endCxn id="8" idx="0"/>
          </p:cNvCxnSpPr>
          <p:nvPr/>
        </p:nvCxnSpPr>
        <p:spPr>
          <a:xfrm flipH="1">
            <a:off x="3228975" y="1567477"/>
            <a:ext cx="349749" cy="1275736"/>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E526CB67-01AA-B682-72B6-87771AA83197}"/>
              </a:ext>
            </a:extLst>
          </p:cNvPr>
          <p:cNvCxnSpPr>
            <a:stCxn id="8" idx="3"/>
            <a:endCxn id="15" idx="4"/>
          </p:cNvCxnSpPr>
          <p:nvPr/>
        </p:nvCxnSpPr>
        <p:spPr>
          <a:xfrm flipV="1">
            <a:off x="4186237" y="2138167"/>
            <a:ext cx="1718639" cy="1190821"/>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9D8C20B7-4F42-9B6B-6D90-71AA2C11598C}"/>
              </a:ext>
            </a:extLst>
          </p:cNvPr>
          <p:cNvCxnSpPr>
            <a:stCxn id="10" idx="1"/>
            <a:endCxn id="20" idx="4"/>
          </p:cNvCxnSpPr>
          <p:nvPr/>
        </p:nvCxnSpPr>
        <p:spPr>
          <a:xfrm flipH="1" flipV="1">
            <a:off x="943471" y="6367617"/>
            <a:ext cx="1328240" cy="80169"/>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B9F737F4-B537-08A1-D107-CB23953FC374}"/>
              </a:ext>
            </a:extLst>
          </p:cNvPr>
          <p:cNvCxnSpPr>
            <a:cxnSpLocks/>
          </p:cNvCxnSpPr>
          <p:nvPr/>
        </p:nvCxnSpPr>
        <p:spPr>
          <a:xfrm flipH="1">
            <a:off x="1433347" y="6874458"/>
            <a:ext cx="1781062" cy="1303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5ACE3C69-C792-8C19-B63A-E71EE7D319A8}"/>
              </a:ext>
            </a:extLst>
          </p:cNvPr>
          <p:cNvCxnSpPr>
            <a:cxnSpLocks/>
            <a:stCxn id="8" idx="3"/>
            <a:endCxn id="25" idx="1"/>
          </p:cNvCxnSpPr>
          <p:nvPr/>
        </p:nvCxnSpPr>
        <p:spPr>
          <a:xfrm>
            <a:off x="4186237" y="3328988"/>
            <a:ext cx="380843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A2225444-CCD5-56ED-2F79-6272DFB92063}"/>
              </a:ext>
            </a:extLst>
          </p:cNvPr>
          <p:cNvCxnSpPr>
            <a:stCxn id="10" idx="2"/>
            <a:endCxn id="21" idx="0"/>
          </p:cNvCxnSpPr>
          <p:nvPr/>
        </p:nvCxnSpPr>
        <p:spPr>
          <a:xfrm>
            <a:off x="3228974" y="6933561"/>
            <a:ext cx="1455427" cy="1184516"/>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B79ECA25-4C60-3B52-FEE5-0DEF8645BB55}"/>
              </a:ext>
            </a:extLst>
          </p:cNvPr>
          <p:cNvCxnSpPr>
            <a:cxnSpLocks/>
            <a:stCxn id="9" idx="0"/>
            <a:endCxn id="16" idx="4"/>
          </p:cNvCxnSpPr>
          <p:nvPr/>
        </p:nvCxnSpPr>
        <p:spPr>
          <a:xfrm flipH="1" flipV="1">
            <a:off x="11582318" y="1667589"/>
            <a:ext cx="2009841" cy="961311"/>
          </a:xfrm>
          <a:prstGeom prst="line">
            <a:avLst/>
          </a:prstGeom>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3E4B322B-440C-2E8B-7EFC-E3E91710F1D6}"/>
              </a:ext>
            </a:extLst>
          </p:cNvPr>
          <p:cNvCxnSpPr>
            <a:cxnSpLocks/>
            <a:endCxn id="17" idx="4"/>
          </p:cNvCxnSpPr>
          <p:nvPr/>
        </p:nvCxnSpPr>
        <p:spPr>
          <a:xfrm flipV="1">
            <a:off x="13784613" y="1567477"/>
            <a:ext cx="251312" cy="1061423"/>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1DBF26F6-BF4A-1B20-0974-788FB48943AF}"/>
              </a:ext>
            </a:extLst>
          </p:cNvPr>
          <p:cNvCxnSpPr>
            <a:cxnSpLocks/>
            <a:endCxn id="18" idx="4"/>
          </p:cNvCxnSpPr>
          <p:nvPr/>
        </p:nvCxnSpPr>
        <p:spPr>
          <a:xfrm flipV="1">
            <a:off x="14420834" y="1858783"/>
            <a:ext cx="1694258" cy="785197"/>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0AE98E57-92D8-582D-2EB2-9835CBB984E3}"/>
              </a:ext>
            </a:extLst>
          </p:cNvPr>
          <p:cNvCxnSpPr>
            <a:stCxn id="11" idx="1"/>
            <a:endCxn id="22" idx="4"/>
          </p:cNvCxnSpPr>
          <p:nvPr/>
        </p:nvCxnSpPr>
        <p:spPr>
          <a:xfrm flipH="1" flipV="1">
            <a:off x="10855082" y="5481519"/>
            <a:ext cx="1908402" cy="920657"/>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FCD605FD-8688-DA9D-F666-32ABC6F30D75}"/>
              </a:ext>
            </a:extLst>
          </p:cNvPr>
          <p:cNvCxnSpPr>
            <a:cxnSpLocks/>
            <a:stCxn id="11" idx="3"/>
            <a:endCxn id="23" idx="4"/>
          </p:cNvCxnSpPr>
          <p:nvPr/>
        </p:nvCxnSpPr>
        <p:spPr>
          <a:xfrm flipV="1">
            <a:off x="14420834" y="5235191"/>
            <a:ext cx="2009667" cy="1166985"/>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267EADB4-24BF-934C-B838-529A595875C7}"/>
              </a:ext>
            </a:extLst>
          </p:cNvPr>
          <p:cNvCxnSpPr>
            <a:cxnSpLocks/>
            <a:endCxn id="24" idx="0"/>
          </p:cNvCxnSpPr>
          <p:nvPr/>
        </p:nvCxnSpPr>
        <p:spPr>
          <a:xfrm>
            <a:off x="14420834" y="6874458"/>
            <a:ext cx="1815885" cy="819022"/>
          </a:xfrm>
          <a:prstGeom prst="line">
            <a:avLst/>
          </a:prstGeom>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E95F8808-ED05-56F9-FB67-D92414057E9C}"/>
              </a:ext>
            </a:extLst>
          </p:cNvPr>
          <p:cNvCxnSpPr>
            <a:stCxn id="25" idx="3"/>
          </p:cNvCxnSpPr>
          <p:nvPr/>
        </p:nvCxnSpPr>
        <p:spPr>
          <a:xfrm>
            <a:off x="9708027" y="3328988"/>
            <a:ext cx="305545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D2B8A05C-DEAA-B83E-782D-C54144801B84}"/>
              </a:ext>
            </a:extLst>
          </p:cNvPr>
          <p:cNvCxnSpPr>
            <a:stCxn id="26" idx="2"/>
            <a:endCxn id="11" idx="0"/>
          </p:cNvCxnSpPr>
          <p:nvPr/>
        </p:nvCxnSpPr>
        <p:spPr>
          <a:xfrm>
            <a:off x="13592159" y="5291409"/>
            <a:ext cx="0" cy="6249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56E2BDA3-9AC7-15FA-2524-01CC29B2C4D7}"/>
              </a:ext>
            </a:extLst>
          </p:cNvPr>
          <p:cNvCxnSpPr>
            <a:stCxn id="9" idx="2"/>
            <a:endCxn id="26" idx="0"/>
          </p:cNvCxnSpPr>
          <p:nvPr/>
        </p:nvCxnSpPr>
        <p:spPr>
          <a:xfrm>
            <a:off x="13592159" y="3600450"/>
            <a:ext cx="0" cy="624992"/>
          </a:xfrm>
          <a:prstGeom prst="line">
            <a:avLst/>
          </a:prstGeom>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AA2C9235-28DE-1ABB-F3C2-F6DBA90951B8}"/>
              </a:ext>
            </a:extLst>
          </p:cNvPr>
          <p:cNvCxnSpPr>
            <a:cxnSpLocks/>
            <a:endCxn id="27" idx="1"/>
          </p:cNvCxnSpPr>
          <p:nvPr/>
        </p:nvCxnSpPr>
        <p:spPr>
          <a:xfrm>
            <a:off x="4211352" y="6507200"/>
            <a:ext cx="4044450" cy="8389"/>
          </a:xfrm>
          <a:prstGeom prst="line">
            <a:avLst/>
          </a:prstGeom>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581FFECD-DB2D-86AC-1BF2-158328563F28}"/>
              </a:ext>
            </a:extLst>
          </p:cNvPr>
          <p:cNvCxnSpPr>
            <a:cxnSpLocks/>
            <a:stCxn id="27" idx="3"/>
          </p:cNvCxnSpPr>
          <p:nvPr/>
        </p:nvCxnSpPr>
        <p:spPr>
          <a:xfrm>
            <a:off x="9913152" y="6515589"/>
            <a:ext cx="2850332" cy="78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7DF295D3-5512-7218-D099-E87F6F7172E0}"/>
              </a:ext>
            </a:extLst>
          </p:cNvPr>
          <p:cNvCxnSpPr>
            <a:cxnSpLocks/>
            <a:stCxn id="11" idx="2"/>
          </p:cNvCxnSpPr>
          <p:nvPr/>
        </p:nvCxnSpPr>
        <p:spPr>
          <a:xfrm>
            <a:off x="13592159" y="6887951"/>
            <a:ext cx="0" cy="1626085"/>
          </a:xfrm>
          <a:prstGeom prst="line">
            <a:avLst/>
          </a:prstGeom>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F807D721-1454-99BD-8514-844B02BF5361}"/>
              </a:ext>
            </a:extLst>
          </p:cNvPr>
          <p:cNvCxnSpPr>
            <a:cxnSpLocks/>
            <a:endCxn id="28" idx="3"/>
          </p:cNvCxnSpPr>
          <p:nvPr/>
        </p:nvCxnSpPr>
        <p:spPr>
          <a:xfrm flipH="1">
            <a:off x="10238190" y="8514036"/>
            <a:ext cx="3353969"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0" name="Diamond 99">
            <a:extLst>
              <a:ext uri="{FF2B5EF4-FFF2-40B4-BE49-F238E27FC236}">
                <a16:creationId xmlns:a16="http://schemas.microsoft.com/office/drawing/2014/main" id="{BC7FE710-1726-C377-33DB-B28352DAD0F7}"/>
              </a:ext>
            </a:extLst>
          </p:cNvPr>
          <p:cNvSpPr/>
          <p:nvPr/>
        </p:nvSpPr>
        <p:spPr>
          <a:xfrm>
            <a:off x="2400298" y="4327460"/>
            <a:ext cx="1657350" cy="1149131"/>
          </a:xfrm>
          <a:prstGeom prst="diamond">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IN" dirty="0"/>
              <a:t>Give input</a:t>
            </a:r>
          </a:p>
        </p:txBody>
      </p:sp>
      <p:cxnSp>
        <p:nvCxnSpPr>
          <p:cNvPr id="102" name="Straight Connector 101">
            <a:extLst>
              <a:ext uri="{FF2B5EF4-FFF2-40B4-BE49-F238E27FC236}">
                <a16:creationId xmlns:a16="http://schemas.microsoft.com/office/drawing/2014/main" id="{D66D1F20-B110-D9E5-15E0-4FACD9EA6B0F}"/>
              </a:ext>
            </a:extLst>
          </p:cNvPr>
          <p:cNvCxnSpPr>
            <a:stCxn id="8" idx="2"/>
            <a:endCxn id="100" idx="0"/>
          </p:cNvCxnSpPr>
          <p:nvPr/>
        </p:nvCxnSpPr>
        <p:spPr>
          <a:xfrm flipH="1">
            <a:off x="3228973" y="3814763"/>
            <a:ext cx="2" cy="512697"/>
          </a:xfrm>
          <a:prstGeom prst="line">
            <a:avLst/>
          </a:prstGeom>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D34DF77F-E01E-AA20-0C77-4639B5F09D50}"/>
              </a:ext>
            </a:extLst>
          </p:cNvPr>
          <p:cNvCxnSpPr>
            <a:cxnSpLocks/>
            <a:stCxn id="100" idx="2"/>
            <a:endCxn id="10" idx="0"/>
          </p:cNvCxnSpPr>
          <p:nvPr/>
        </p:nvCxnSpPr>
        <p:spPr>
          <a:xfrm>
            <a:off x="3228973" y="5476591"/>
            <a:ext cx="1" cy="4854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F234FB19-470D-B29F-225B-4DC5832D1A08}"/>
              </a:ext>
            </a:extLst>
          </p:cNvPr>
          <p:cNvCxnSpPr>
            <a:stCxn id="28" idx="1"/>
          </p:cNvCxnSpPr>
          <p:nvPr/>
        </p:nvCxnSpPr>
        <p:spPr>
          <a:xfrm flipH="1" flipV="1">
            <a:off x="7486650" y="8514036"/>
            <a:ext cx="888197"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B8CEC032-E311-689C-2ACB-66AFECB79011}"/>
              </a:ext>
            </a:extLst>
          </p:cNvPr>
          <p:cNvCxnSpPr/>
          <p:nvPr/>
        </p:nvCxnSpPr>
        <p:spPr>
          <a:xfrm>
            <a:off x="7486650" y="8514036"/>
            <a:ext cx="0" cy="732375"/>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3FEEBB85-DB2A-4A00-8FA7-C0D7840F0954}"/>
              </a:ext>
            </a:extLst>
          </p:cNvPr>
          <p:cNvCxnSpPr>
            <a:cxnSpLocks/>
          </p:cNvCxnSpPr>
          <p:nvPr/>
        </p:nvCxnSpPr>
        <p:spPr>
          <a:xfrm flipH="1" flipV="1">
            <a:off x="3171547" y="9187308"/>
            <a:ext cx="4315103" cy="59103"/>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7ED73673-22CC-7148-4196-B7F1694A0F53}"/>
              </a:ext>
            </a:extLst>
          </p:cNvPr>
          <p:cNvCxnSpPr/>
          <p:nvPr/>
        </p:nvCxnSpPr>
        <p:spPr>
          <a:xfrm flipV="1">
            <a:off x="3171547" y="6874458"/>
            <a:ext cx="0" cy="23128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dirty="0"/>
              <a:t>April 18, 2024</a:t>
            </a:r>
          </a:p>
          <a:p>
            <a:endParaRPr lang="en-US" dirty="0"/>
          </a:p>
        </p:txBody>
      </p:sp>
      <p:sp>
        <p:nvSpPr>
          <p:cNvPr id="3" name="Footer Placeholder 2"/>
          <p:cNvSpPr>
            <a:spLocks noGrp="1"/>
          </p:cNvSpPr>
          <p:nvPr>
            <p:ph type="ftr" sz="quarter" idx="11"/>
          </p:nvPr>
        </p:nvSpPr>
        <p:spPr/>
        <p:txBody>
          <a:bodyPr/>
          <a:lstStyle/>
          <a:p>
            <a:r>
              <a:rPr lang="en-IN" dirty="0"/>
              <a:t>DEPARTMENT OF COMPUTER SCIENCE &amp; ENGINEERING   / / MEDICLASSIFY: AI POWERED MEDICAL IMAGE DIAGNOSIS </a:t>
            </a:r>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27</a:t>
            </a:fld>
            <a:endParaRPr lang="en-US"/>
          </a:p>
        </p:txBody>
      </p:sp>
      <p:sp>
        <p:nvSpPr>
          <p:cNvPr id="5" name="Rectangle 4"/>
          <p:cNvSpPr/>
          <p:nvPr/>
        </p:nvSpPr>
        <p:spPr>
          <a:xfrm>
            <a:off x="602671" y="1807109"/>
            <a:ext cx="17394383" cy="1938992"/>
          </a:xfrm>
          <a:prstGeom prst="rect">
            <a:avLst/>
          </a:prstGeom>
        </p:spPr>
        <p:txBody>
          <a:bodyPr wrap="square">
            <a:spAutoFit/>
          </a:bodyPr>
          <a:lstStyle/>
          <a:p>
            <a:pPr lvl="1">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UNIT TESTING</a:t>
            </a:r>
            <a:endParaRPr lang="en-IN" sz="2400" i="1" dirty="0">
              <a:latin typeface="Times New Roman" panose="02020603050405020304" pitchFamily="18" charset="0"/>
              <a:cs typeface="Times New Roman" panose="02020603050405020304" pitchFamily="18" charset="0"/>
            </a:endParaRPr>
          </a:p>
          <a:p>
            <a:pPr lvl="1">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INTEGRATION TESTING</a:t>
            </a:r>
          </a:p>
          <a:p>
            <a:pPr lvl="1">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FUNCTIONAL TESTING</a:t>
            </a:r>
          </a:p>
          <a:p>
            <a:pPr lvl="1">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WHITE BOX TESTING</a:t>
            </a:r>
          </a:p>
          <a:p>
            <a:pPr lvl="1">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BLACK BOX TESTING</a:t>
            </a:r>
            <a:endParaRPr lang="en-IN" sz="2400" dirty="0">
              <a:latin typeface="Times New Roman" panose="02020603050405020304" pitchFamily="18" charset="0"/>
              <a:cs typeface="Times New Roman" panose="02020603050405020304" pitchFamily="18" charset="0"/>
            </a:endParaRPr>
          </a:p>
        </p:txBody>
      </p:sp>
      <p:sp>
        <p:nvSpPr>
          <p:cNvPr id="6" name="Rectangle 5"/>
          <p:cNvSpPr/>
          <p:nvPr/>
        </p:nvSpPr>
        <p:spPr>
          <a:xfrm>
            <a:off x="6522870" y="386834"/>
            <a:ext cx="2236510" cy="646331"/>
          </a:xfrm>
          <a:prstGeom prst="rect">
            <a:avLst/>
          </a:prstGeom>
        </p:spPr>
        <p:txBody>
          <a:bodyPr wrap="none">
            <a:spAutoFit/>
          </a:bodyPr>
          <a:lstStyle/>
          <a:p>
            <a:r>
              <a:rPr lang="en-IN" sz="3600" b="1" dirty="0">
                <a:latin typeface="Times New Roman" panose="02020603050405020304" pitchFamily="18" charset="0"/>
                <a:cs typeface="Times New Roman" panose="02020603050405020304" pitchFamily="18" charset="0"/>
              </a:rPr>
              <a:t>TESTING</a:t>
            </a:r>
            <a:endParaRPr lang="en-IN" sz="3600"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dirty="0"/>
              <a:t>April 18, 2024</a:t>
            </a:r>
          </a:p>
          <a:p>
            <a:endParaRPr lang="en-US" dirty="0"/>
          </a:p>
        </p:txBody>
      </p:sp>
      <p:sp>
        <p:nvSpPr>
          <p:cNvPr id="3" name="Footer Placeholder 2"/>
          <p:cNvSpPr>
            <a:spLocks noGrp="1"/>
          </p:cNvSpPr>
          <p:nvPr>
            <p:ph type="ftr" sz="quarter" idx="11"/>
          </p:nvPr>
        </p:nvSpPr>
        <p:spPr/>
        <p:txBody>
          <a:bodyPr/>
          <a:lstStyle/>
          <a:p>
            <a:r>
              <a:rPr lang="en-IN" dirty="0"/>
              <a:t>DEPARTMENT OF COMPUTER SCIENCE &amp; ENGINEERING   / / MEDICLASSIFY: AI POWERED MEDICAL IMAGE DIAGNOSIS </a:t>
            </a:r>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28</a:t>
            </a:fld>
            <a:endParaRPr lang="en-US"/>
          </a:p>
        </p:txBody>
      </p:sp>
      <p:sp>
        <p:nvSpPr>
          <p:cNvPr id="5" name="Rectangle 4"/>
          <p:cNvSpPr/>
          <p:nvPr/>
        </p:nvSpPr>
        <p:spPr>
          <a:xfrm>
            <a:off x="5910548" y="319886"/>
            <a:ext cx="3951082" cy="646331"/>
          </a:xfrm>
          <a:prstGeom prst="rect">
            <a:avLst/>
          </a:prstGeom>
        </p:spPr>
        <p:txBody>
          <a:bodyPr wrap="none">
            <a:spAutoFit/>
          </a:bodyPr>
          <a:lstStyle/>
          <a:p>
            <a:pPr lvl="1"/>
            <a:r>
              <a:rPr lang="en-US" sz="3600" b="1" dirty="0">
                <a:latin typeface="Times New Roman" panose="02020603050405020304" pitchFamily="18" charset="0"/>
                <a:cs typeface="Times New Roman" panose="02020603050405020304" pitchFamily="18" charset="0"/>
              </a:rPr>
              <a:t>UNIT TESTING</a:t>
            </a:r>
            <a:endParaRPr lang="en-IN" sz="3600" b="1" i="1" dirty="0">
              <a:latin typeface="Times New Roman" panose="02020603050405020304" pitchFamily="18" charset="0"/>
              <a:cs typeface="Times New Roman" panose="02020603050405020304" pitchFamily="18" charset="0"/>
            </a:endParaRPr>
          </a:p>
        </p:txBody>
      </p:sp>
      <p:pic>
        <p:nvPicPr>
          <p:cNvPr id="10" name="Picture 9">
            <a:extLst>
              <a:ext uri="{FF2B5EF4-FFF2-40B4-BE49-F238E27FC236}">
                <a16:creationId xmlns:a16="http://schemas.microsoft.com/office/drawing/2014/main" id="{666017AF-5DB4-05EF-21A0-E199A2A323FC}"/>
              </a:ext>
            </a:extLst>
          </p:cNvPr>
          <p:cNvPicPr>
            <a:picLocks noChangeAspect="1"/>
          </p:cNvPicPr>
          <p:nvPr/>
        </p:nvPicPr>
        <p:blipFill>
          <a:blip r:embed="rId2"/>
          <a:stretch>
            <a:fillRect/>
          </a:stretch>
        </p:blipFill>
        <p:spPr>
          <a:xfrm>
            <a:off x="174498" y="1706879"/>
            <a:ext cx="8482359" cy="6642921"/>
          </a:xfrm>
          <a:prstGeom prst="rect">
            <a:avLst/>
          </a:prstGeom>
        </p:spPr>
      </p:pic>
      <p:pic>
        <p:nvPicPr>
          <p:cNvPr id="14" name="Picture 13">
            <a:extLst>
              <a:ext uri="{FF2B5EF4-FFF2-40B4-BE49-F238E27FC236}">
                <a16:creationId xmlns:a16="http://schemas.microsoft.com/office/drawing/2014/main" id="{D869C8E7-EF65-AFE7-C9E7-5C804F4137F3}"/>
              </a:ext>
            </a:extLst>
          </p:cNvPr>
          <p:cNvPicPr>
            <a:picLocks noChangeAspect="1"/>
          </p:cNvPicPr>
          <p:nvPr/>
        </p:nvPicPr>
        <p:blipFill>
          <a:blip r:embed="rId3"/>
          <a:stretch>
            <a:fillRect/>
          </a:stretch>
        </p:blipFill>
        <p:spPr>
          <a:xfrm>
            <a:off x="9015858" y="1706879"/>
            <a:ext cx="9097644" cy="6751321"/>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dirty="0"/>
              <a:t>April 18, 2024</a:t>
            </a:r>
          </a:p>
          <a:p>
            <a:endParaRPr lang="en-US" dirty="0"/>
          </a:p>
        </p:txBody>
      </p:sp>
      <p:sp>
        <p:nvSpPr>
          <p:cNvPr id="3" name="Footer Placeholder 2"/>
          <p:cNvSpPr>
            <a:spLocks noGrp="1"/>
          </p:cNvSpPr>
          <p:nvPr>
            <p:ph type="ftr" sz="quarter" idx="11"/>
          </p:nvPr>
        </p:nvSpPr>
        <p:spPr/>
        <p:txBody>
          <a:bodyPr/>
          <a:lstStyle/>
          <a:p>
            <a:r>
              <a:rPr lang="en-IN" dirty="0"/>
              <a:t>DEPARTMENT OF COMPUTER SCIENCE &amp; ENGINEERING   / / MEDICLASSIFY: AI POWERED MEDICAL IMAGE DIAGNOSIS </a:t>
            </a:r>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29</a:t>
            </a:fld>
            <a:endParaRPr lang="en-US"/>
          </a:p>
        </p:txBody>
      </p:sp>
      <p:sp>
        <p:nvSpPr>
          <p:cNvPr id="5" name="Rectangle 4"/>
          <p:cNvSpPr/>
          <p:nvPr/>
        </p:nvSpPr>
        <p:spPr>
          <a:xfrm>
            <a:off x="5910548" y="319886"/>
            <a:ext cx="3951082" cy="646331"/>
          </a:xfrm>
          <a:prstGeom prst="rect">
            <a:avLst/>
          </a:prstGeom>
        </p:spPr>
        <p:txBody>
          <a:bodyPr wrap="none">
            <a:spAutoFit/>
          </a:bodyPr>
          <a:lstStyle/>
          <a:p>
            <a:pPr lvl="1"/>
            <a:r>
              <a:rPr lang="en-US" sz="3600" b="1" dirty="0">
                <a:latin typeface="Times New Roman" panose="02020603050405020304" pitchFamily="18" charset="0"/>
                <a:cs typeface="Times New Roman" panose="02020603050405020304" pitchFamily="18" charset="0"/>
              </a:rPr>
              <a:t>UNIT TESTING</a:t>
            </a:r>
            <a:endParaRPr lang="en-IN" sz="3600" b="1" i="1" dirty="0">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1263202B-A35F-DD77-CBCE-978687763A67}"/>
              </a:ext>
            </a:extLst>
          </p:cNvPr>
          <p:cNvPicPr>
            <a:picLocks noChangeAspect="1"/>
          </p:cNvPicPr>
          <p:nvPr/>
        </p:nvPicPr>
        <p:blipFill>
          <a:blip r:embed="rId2"/>
          <a:stretch>
            <a:fillRect/>
          </a:stretch>
        </p:blipFill>
        <p:spPr>
          <a:xfrm>
            <a:off x="2103120" y="1188720"/>
            <a:ext cx="13121640" cy="5471160"/>
          </a:xfrm>
          <a:prstGeom prst="rect">
            <a:avLst/>
          </a:prstGeom>
        </p:spPr>
      </p:pic>
      <p:sp>
        <p:nvSpPr>
          <p:cNvPr id="11" name="TextBox 10">
            <a:extLst>
              <a:ext uri="{FF2B5EF4-FFF2-40B4-BE49-F238E27FC236}">
                <a16:creationId xmlns:a16="http://schemas.microsoft.com/office/drawing/2014/main" id="{FD7BA761-4B7F-6A3C-B69E-6BD30085F80F}"/>
              </a:ext>
            </a:extLst>
          </p:cNvPr>
          <p:cNvSpPr txBox="1"/>
          <p:nvPr/>
        </p:nvSpPr>
        <p:spPr>
          <a:xfrm>
            <a:off x="891540" y="7064860"/>
            <a:ext cx="16504920" cy="1481175"/>
          </a:xfrm>
          <a:prstGeom prst="rect">
            <a:avLst/>
          </a:prstGeom>
          <a:noFill/>
        </p:spPr>
        <p:txBody>
          <a:bodyPr wrap="square" rtlCol="0">
            <a:spAutoFit/>
          </a:bodyPr>
          <a:lstStyle/>
          <a:p>
            <a:pPr>
              <a:lnSpc>
                <a:spcPct val="150000"/>
              </a:lnSpc>
            </a:pPr>
            <a:r>
              <a:rPr lang="en-US" sz="3200" b="0" i="0" dirty="0">
                <a:effectLst/>
                <a:latin typeface="Times New Roman" panose="02020603050405020304" pitchFamily="18" charset="0"/>
                <a:cs typeface="Times New Roman" panose="02020603050405020304" pitchFamily="18" charset="0"/>
              </a:rPr>
              <a:t>Unit testing  ensures that individual components such as data preprocessing functions and model architecture are functioning correctly by validating their behavior against expected outcomes. </a:t>
            </a:r>
            <a:endParaRPr lang="en-IN"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583808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dirty="0"/>
              <a:t>April 18,2024</a:t>
            </a:r>
          </a:p>
        </p:txBody>
      </p:sp>
      <p:sp>
        <p:nvSpPr>
          <p:cNvPr id="3" name="Footer Placeholder 2"/>
          <p:cNvSpPr>
            <a:spLocks noGrp="1"/>
          </p:cNvSpPr>
          <p:nvPr>
            <p:ph type="ftr" sz="quarter" idx="11"/>
          </p:nvPr>
        </p:nvSpPr>
        <p:spPr/>
        <p:txBody>
          <a:bodyPr/>
          <a:lstStyle/>
          <a:p>
            <a:r>
              <a:rPr lang="en-IN" dirty="0"/>
              <a:t>DEPARTMENT OF COMPUTER SCIENCE &amp; ENGINEERING   / MEDICLASSIFY: AI POWERED MEDICAL IMAGE DIAGNOSIS </a:t>
            </a:r>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3</a:t>
            </a:fld>
            <a:endParaRPr lang="en-US"/>
          </a:p>
        </p:txBody>
      </p:sp>
      <p:sp>
        <p:nvSpPr>
          <p:cNvPr id="5" name="Rectangle 4"/>
          <p:cNvSpPr/>
          <p:nvPr/>
        </p:nvSpPr>
        <p:spPr>
          <a:xfrm>
            <a:off x="885558" y="173165"/>
            <a:ext cx="16087991" cy="7165167"/>
          </a:xfrm>
          <a:prstGeom prst="rect">
            <a:avLst/>
          </a:prstGeom>
        </p:spPr>
        <p:txBody>
          <a:bodyPr wrap="square">
            <a:spAutoFit/>
          </a:bodyPr>
          <a:lstStyle/>
          <a:p>
            <a:pPr lvl="1" algn="ctr">
              <a:lnSpc>
                <a:spcPct val="150000"/>
              </a:lnSpc>
            </a:pPr>
            <a:r>
              <a:rPr lang="en-IN" sz="3600" b="1" dirty="0">
                <a:latin typeface="Times New Roman" pitchFamily="18" charset="0"/>
                <a:cs typeface="Times New Roman" pitchFamily="18" charset="0"/>
              </a:rPr>
              <a:t>ABSTRACT</a:t>
            </a:r>
          </a:p>
          <a:p>
            <a:pPr lvl="1">
              <a:lnSpc>
                <a:spcPct val="150000"/>
              </a:lnSpc>
            </a:pPr>
            <a:endParaRPr lang="en-IN" sz="3200" b="1" dirty="0">
              <a:latin typeface="Times New Roman" pitchFamily="18" charset="0"/>
              <a:cs typeface="Times New Roman" pitchFamily="18" charset="0"/>
            </a:endParaRPr>
          </a:p>
          <a:p>
            <a:pPr lvl="1">
              <a:lnSpc>
                <a:spcPct val="150000"/>
              </a:lnSpc>
            </a:pPr>
            <a:r>
              <a:rPr lang="en-IN" sz="3200" b="1" dirty="0">
                <a:latin typeface="Times New Roman" pitchFamily="18" charset="0"/>
                <a:cs typeface="Times New Roman" pitchFamily="18" charset="0"/>
              </a:rPr>
              <a:t>INTRODUCTION:</a:t>
            </a:r>
          </a:p>
          <a:p>
            <a:pPr marL="914400" lvl="1" indent="-457200">
              <a:lnSpc>
                <a:spcPct val="150000"/>
              </a:lnSpc>
              <a:buFont typeface="Wingdings" panose="05000000000000000000" pitchFamily="2" charset="2"/>
              <a:buChar char="v"/>
            </a:pPr>
            <a:r>
              <a:rPr lang="en-US" sz="3000" b="0" i="0" dirty="0">
                <a:effectLst/>
                <a:latin typeface="Times New Roman" panose="02020603050405020304" pitchFamily="18" charset="0"/>
                <a:cs typeface="Times New Roman" panose="02020603050405020304" pitchFamily="18" charset="0"/>
              </a:rPr>
              <a:t>Our project, MediScanAI, aims to revolutionize medical diagnosis using artificial intelligence (AI).</a:t>
            </a:r>
          </a:p>
          <a:p>
            <a:pPr marL="914400" lvl="1" indent="-457200">
              <a:lnSpc>
                <a:spcPct val="150000"/>
              </a:lnSpc>
              <a:buFont typeface="Wingdings" panose="05000000000000000000" pitchFamily="2" charset="2"/>
              <a:buChar char="v"/>
            </a:pPr>
            <a:r>
              <a:rPr lang="en-US" sz="3000" b="0" i="0" dirty="0">
                <a:effectLst/>
                <a:latin typeface="Times New Roman" panose="02020603050405020304" pitchFamily="18" charset="0"/>
                <a:cs typeface="Times New Roman" panose="02020603050405020304" pitchFamily="18" charset="0"/>
              </a:rPr>
              <a:t>By leveraging advanced machine learning techniques, we have developed a system that can analyze medical images such as X-rays and MRIs to assist healthcare professionals in making accurate diagnoses.</a:t>
            </a:r>
          </a:p>
          <a:p>
            <a:pPr marL="914400" lvl="1" indent="-457200">
              <a:lnSpc>
                <a:spcPct val="150000"/>
              </a:lnSpc>
              <a:buFont typeface="Wingdings" panose="05000000000000000000" pitchFamily="2" charset="2"/>
              <a:buChar char="v"/>
            </a:pPr>
            <a:r>
              <a:rPr lang="en-US" sz="3000" b="0" i="0" dirty="0">
                <a:effectLst/>
                <a:latin typeface="Times New Roman" panose="02020603050405020304" pitchFamily="18" charset="0"/>
                <a:cs typeface="Times New Roman" panose="02020603050405020304" pitchFamily="18" charset="0"/>
              </a:rPr>
              <a:t>Our project has the potential to significantly impact the field of healthcare by providing a cost-effective and accessible solution for medical diagnosis.</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dirty="0"/>
              <a:t>April 18, 2024</a:t>
            </a:r>
          </a:p>
          <a:p>
            <a:endParaRPr lang="en-US" dirty="0"/>
          </a:p>
        </p:txBody>
      </p:sp>
      <p:sp>
        <p:nvSpPr>
          <p:cNvPr id="3" name="Footer Placeholder 2"/>
          <p:cNvSpPr>
            <a:spLocks noGrp="1"/>
          </p:cNvSpPr>
          <p:nvPr>
            <p:ph type="ftr" sz="quarter" idx="11"/>
          </p:nvPr>
        </p:nvSpPr>
        <p:spPr/>
        <p:txBody>
          <a:bodyPr/>
          <a:lstStyle/>
          <a:p>
            <a:r>
              <a:rPr lang="en-IN" dirty="0"/>
              <a:t>DEPARTMENT OF COMPUTER SCIENCE &amp; ENGINEERING   / / MEDICLASSIFY: AI POWERED MEDICAL IMAGE DIAGNOSIS </a:t>
            </a:r>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30</a:t>
            </a:fld>
            <a:endParaRPr lang="en-US"/>
          </a:p>
        </p:txBody>
      </p:sp>
      <p:sp>
        <p:nvSpPr>
          <p:cNvPr id="7" name="Rectangle 6"/>
          <p:cNvSpPr/>
          <p:nvPr/>
        </p:nvSpPr>
        <p:spPr>
          <a:xfrm>
            <a:off x="5019164" y="218748"/>
            <a:ext cx="6105261" cy="646331"/>
          </a:xfrm>
          <a:prstGeom prst="rect">
            <a:avLst/>
          </a:prstGeom>
        </p:spPr>
        <p:txBody>
          <a:bodyPr wrap="none">
            <a:spAutoFit/>
          </a:bodyPr>
          <a:lstStyle/>
          <a:p>
            <a:pPr lvl="1"/>
            <a:r>
              <a:rPr lang="en-US" sz="3600" b="1" dirty="0">
                <a:latin typeface="Times New Roman" panose="02020603050405020304" pitchFamily="18" charset="0"/>
                <a:cs typeface="Times New Roman" panose="02020603050405020304" pitchFamily="18" charset="0"/>
              </a:rPr>
              <a:t>INTEGRATION TESTING</a:t>
            </a:r>
          </a:p>
        </p:txBody>
      </p:sp>
      <p:pic>
        <p:nvPicPr>
          <p:cNvPr id="10" name="Picture 9">
            <a:extLst>
              <a:ext uri="{FF2B5EF4-FFF2-40B4-BE49-F238E27FC236}">
                <a16:creationId xmlns:a16="http://schemas.microsoft.com/office/drawing/2014/main" id="{6911BC75-7F23-D088-F413-4DD9EF5D581B}"/>
              </a:ext>
            </a:extLst>
          </p:cNvPr>
          <p:cNvPicPr>
            <a:picLocks noChangeAspect="1"/>
          </p:cNvPicPr>
          <p:nvPr/>
        </p:nvPicPr>
        <p:blipFill>
          <a:blip r:embed="rId2"/>
          <a:stretch>
            <a:fillRect/>
          </a:stretch>
        </p:blipFill>
        <p:spPr>
          <a:xfrm>
            <a:off x="814101" y="1234440"/>
            <a:ext cx="16910019" cy="7589520"/>
          </a:xfrm>
          <a:prstGeom prst="rect">
            <a:avLst/>
          </a:prstGeom>
        </p:spPr>
      </p:pic>
    </p:spTree>
    <p:extLst>
      <p:ext uri="{BB962C8B-B14F-4D97-AF65-F5344CB8AC3E}">
        <p14:creationId xmlns:p14="http://schemas.microsoft.com/office/powerpoint/2010/main" val="409744179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dirty="0"/>
              <a:t>April 18, 2024</a:t>
            </a:r>
          </a:p>
          <a:p>
            <a:endParaRPr lang="en-US" dirty="0"/>
          </a:p>
        </p:txBody>
      </p:sp>
      <p:sp>
        <p:nvSpPr>
          <p:cNvPr id="3" name="Footer Placeholder 2"/>
          <p:cNvSpPr>
            <a:spLocks noGrp="1"/>
          </p:cNvSpPr>
          <p:nvPr>
            <p:ph type="ftr" sz="quarter" idx="11"/>
          </p:nvPr>
        </p:nvSpPr>
        <p:spPr/>
        <p:txBody>
          <a:bodyPr/>
          <a:lstStyle/>
          <a:p>
            <a:r>
              <a:rPr lang="en-IN" dirty="0"/>
              <a:t>DEPARTMENT OF COMPUTER SCIENCE &amp; ENGINEERING   / / MEDICLASSIFY: AI POWERED MEDICAL IMAGE DIAGNOSIS </a:t>
            </a:r>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31</a:t>
            </a:fld>
            <a:endParaRPr lang="en-US"/>
          </a:p>
        </p:txBody>
      </p:sp>
      <p:sp>
        <p:nvSpPr>
          <p:cNvPr id="7" name="Rectangle 6"/>
          <p:cNvSpPr/>
          <p:nvPr/>
        </p:nvSpPr>
        <p:spPr>
          <a:xfrm>
            <a:off x="5171564" y="538788"/>
            <a:ext cx="6105261" cy="646331"/>
          </a:xfrm>
          <a:prstGeom prst="rect">
            <a:avLst/>
          </a:prstGeom>
        </p:spPr>
        <p:txBody>
          <a:bodyPr wrap="none">
            <a:spAutoFit/>
          </a:bodyPr>
          <a:lstStyle/>
          <a:p>
            <a:pPr lvl="1"/>
            <a:r>
              <a:rPr lang="en-US" sz="3600" b="1" dirty="0">
                <a:latin typeface="Times New Roman" panose="02020603050405020304" pitchFamily="18" charset="0"/>
                <a:cs typeface="Times New Roman" panose="02020603050405020304" pitchFamily="18" charset="0"/>
              </a:rPr>
              <a:t>INTEGRATION TESTING</a:t>
            </a:r>
          </a:p>
        </p:txBody>
      </p:sp>
      <p:sp>
        <p:nvSpPr>
          <p:cNvPr id="5" name="TextBox 4">
            <a:extLst>
              <a:ext uri="{FF2B5EF4-FFF2-40B4-BE49-F238E27FC236}">
                <a16:creationId xmlns:a16="http://schemas.microsoft.com/office/drawing/2014/main" id="{0E4F58DC-17C1-EE52-78CA-9D95F1B6D3A3}"/>
              </a:ext>
            </a:extLst>
          </p:cNvPr>
          <p:cNvSpPr txBox="1"/>
          <p:nvPr/>
        </p:nvSpPr>
        <p:spPr>
          <a:xfrm>
            <a:off x="1418960" y="1692592"/>
            <a:ext cx="15878439" cy="2219838"/>
          </a:xfrm>
          <a:prstGeom prst="rect">
            <a:avLst/>
          </a:prstGeom>
          <a:noFill/>
        </p:spPr>
        <p:txBody>
          <a:bodyPr wrap="square" rtlCol="0">
            <a:spAutoFit/>
          </a:bodyPr>
          <a:lstStyle/>
          <a:p>
            <a:pPr>
              <a:lnSpc>
                <a:spcPct val="150000"/>
              </a:lnSpc>
            </a:pPr>
            <a:r>
              <a:rPr lang="en-US" sz="3200" b="0" i="0" dirty="0">
                <a:effectLst/>
                <a:latin typeface="Times New Roman" panose="02020603050405020304" pitchFamily="18" charset="0"/>
                <a:cs typeface="Times New Roman" panose="02020603050405020304" pitchFamily="18" charset="0"/>
              </a:rPr>
              <a:t>Integration testing verifies that all the components of your machine learning pipeline, including data preprocessing, model training, and evaluation, work together correctly to produce accurate predictions.</a:t>
            </a:r>
            <a:endParaRPr lang="en-IN"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715678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dirty="0"/>
              <a:t>April 18, 2024</a:t>
            </a:r>
          </a:p>
          <a:p>
            <a:endParaRPr lang="en-US" dirty="0"/>
          </a:p>
        </p:txBody>
      </p:sp>
      <p:sp>
        <p:nvSpPr>
          <p:cNvPr id="3" name="Footer Placeholder 2"/>
          <p:cNvSpPr>
            <a:spLocks noGrp="1"/>
          </p:cNvSpPr>
          <p:nvPr>
            <p:ph type="ftr" sz="quarter" idx="11"/>
          </p:nvPr>
        </p:nvSpPr>
        <p:spPr/>
        <p:txBody>
          <a:bodyPr/>
          <a:lstStyle/>
          <a:p>
            <a:r>
              <a:rPr lang="en-IN" dirty="0"/>
              <a:t>DEPARTMENT OF COMPUTER SCIENCE &amp; ENGINEERING / MEDICLASSIFY: AI POWERED MEDICAL IMAGE DIAGNOSIS </a:t>
            </a:r>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32</a:t>
            </a:fld>
            <a:endParaRPr lang="en-US"/>
          </a:p>
        </p:txBody>
      </p:sp>
      <p:sp>
        <p:nvSpPr>
          <p:cNvPr id="5" name="Rectangle 4"/>
          <p:cNvSpPr/>
          <p:nvPr/>
        </p:nvSpPr>
        <p:spPr>
          <a:xfrm>
            <a:off x="6270215" y="490743"/>
            <a:ext cx="4228722" cy="646331"/>
          </a:xfrm>
          <a:prstGeom prst="rect">
            <a:avLst/>
          </a:prstGeom>
        </p:spPr>
        <p:txBody>
          <a:bodyPr wrap="none">
            <a:spAutoFit/>
          </a:bodyPr>
          <a:lstStyle/>
          <a:p>
            <a:pPr marL="355600" indent="-343535">
              <a:lnSpc>
                <a:spcPct val="100000"/>
              </a:lnSpc>
              <a:spcBef>
                <a:spcPts val="100"/>
              </a:spcBef>
              <a:buSzPct val="83000"/>
              <a:tabLst>
                <a:tab pos="355600" algn="l"/>
                <a:tab pos="356235" algn="l"/>
              </a:tabLst>
            </a:pPr>
            <a:r>
              <a:rPr lang="en-IN" sz="3600" b="1" spc="-5" dirty="0">
                <a:latin typeface="Times New Roman" panose="02020603050405020304"/>
                <a:cs typeface="Times New Roman" panose="02020603050405020304"/>
              </a:rPr>
              <a:t>SYSTEM</a:t>
            </a:r>
            <a:r>
              <a:rPr lang="en-IN" sz="3600" b="1" spc="10" dirty="0">
                <a:latin typeface="Times New Roman" panose="02020603050405020304"/>
                <a:cs typeface="Times New Roman" panose="02020603050405020304"/>
              </a:rPr>
              <a:t> </a:t>
            </a:r>
            <a:r>
              <a:rPr lang="en-IN" sz="3600" b="1" spc="-25" dirty="0">
                <a:latin typeface="Times New Roman" panose="02020603050405020304"/>
                <a:cs typeface="Times New Roman" panose="02020603050405020304"/>
              </a:rPr>
              <a:t>TESTING</a:t>
            </a:r>
            <a:endParaRPr lang="en-IN" sz="3600" dirty="0">
              <a:latin typeface="Times New Roman" panose="02020603050405020304"/>
              <a:cs typeface="Times New Roman" panose="02020603050405020304"/>
            </a:endParaRPr>
          </a:p>
        </p:txBody>
      </p:sp>
      <p:pic>
        <p:nvPicPr>
          <p:cNvPr id="10" name="Picture 9">
            <a:extLst>
              <a:ext uri="{FF2B5EF4-FFF2-40B4-BE49-F238E27FC236}">
                <a16:creationId xmlns:a16="http://schemas.microsoft.com/office/drawing/2014/main" id="{7BFE7778-F291-D7E0-8820-732456D88AA2}"/>
              </a:ext>
            </a:extLst>
          </p:cNvPr>
          <p:cNvPicPr>
            <a:picLocks noChangeAspect="1"/>
          </p:cNvPicPr>
          <p:nvPr/>
        </p:nvPicPr>
        <p:blipFill>
          <a:blip r:embed="rId2"/>
          <a:stretch>
            <a:fillRect/>
          </a:stretch>
        </p:blipFill>
        <p:spPr>
          <a:xfrm>
            <a:off x="371159" y="1917515"/>
            <a:ext cx="8376602" cy="6991722"/>
          </a:xfrm>
          <a:prstGeom prst="rect">
            <a:avLst/>
          </a:prstGeom>
        </p:spPr>
      </p:pic>
      <p:pic>
        <p:nvPicPr>
          <p:cNvPr id="12" name="Picture 11">
            <a:extLst>
              <a:ext uri="{FF2B5EF4-FFF2-40B4-BE49-F238E27FC236}">
                <a16:creationId xmlns:a16="http://schemas.microsoft.com/office/drawing/2014/main" id="{188AA664-8012-20FD-8298-B06E6756649B}"/>
              </a:ext>
            </a:extLst>
          </p:cNvPr>
          <p:cNvPicPr>
            <a:picLocks noChangeAspect="1"/>
          </p:cNvPicPr>
          <p:nvPr/>
        </p:nvPicPr>
        <p:blipFill>
          <a:blip r:embed="rId3"/>
          <a:stretch>
            <a:fillRect/>
          </a:stretch>
        </p:blipFill>
        <p:spPr>
          <a:xfrm>
            <a:off x="8922711" y="1917516"/>
            <a:ext cx="8994130" cy="6991722"/>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dirty="0"/>
              <a:t>April 18, 2024</a:t>
            </a:r>
          </a:p>
          <a:p>
            <a:endParaRPr lang="en-US" dirty="0"/>
          </a:p>
        </p:txBody>
      </p:sp>
      <p:sp>
        <p:nvSpPr>
          <p:cNvPr id="3" name="Footer Placeholder 2"/>
          <p:cNvSpPr>
            <a:spLocks noGrp="1"/>
          </p:cNvSpPr>
          <p:nvPr>
            <p:ph type="ftr" sz="quarter" idx="11"/>
          </p:nvPr>
        </p:nvSpPr>
        <p:spPr/>
        <p:txBody>
          <a:bodyPr/>
          <a:lstStyle/>
          <a:p>
            <a:r>
              <a:rPr lang="en-IN" dirty="0"/>
              <a:t>DEPARTMENT OF COMPUTER SCIENCE &amp; ENGINEERING   / / MEDICLASSIFY: AI POWERED MEDICAL IMAGE DIAGNOSIS </a:t>
            </a:r>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33</a:t>
            </a:fld>
            <a:endParaRPr lang="en-US"/>
          </a:p>
        </p:txBody>
      </p:sp>
      <p:sp>
        <p:nvSpPr>
          <p:cNvPr id="5" name="Rectangle 4"/>
          <p:cNvSpPr/>
          <p:nvPr/>
        </p:nvSpPr>
        <p:spPr>
          <a:xfrm>
            <a:off x="6270215" y="490743"/>
            <a:ext cx="4228722" cy="646331"/>
          </a:xfrm>
          <a:prstGeom prst="rect">
            <a:avLst/>
          </a:prstGeom>
        </p:spPr>
        <p:txBody>
          <a:bodyPr wrap="none">
            <a:spAutoFit/>
          </a:bodyPr>
          <a:lstStyle/>
          <a:p>
            <a:pPr marL="355600" indent="-343535">
              <a:lnSpc>
                <a:spcPct val="100000"/>
              </a:lnSpc>
              <a:spcBef>
                <a:spcPts val="100"/>
              </a:spcBef>
              <a:buSzPct val="83000"/>
              <a:tabLst>
                <a:tab pos="355600" algn="l"/>
                <a:tab pos="356235" algn="l"/>
              </a:tabLst>
            </a:pPr>
            <a:r>
              <a:rPr lang="en-IN" sz="3600" b="1" spc="-5" dirty="0">
                <a:latin typeface="Times New Roman" panose="02020603050405020304"/>
                <a:cs typeface="Times New Roman" panose="02020603050405020304"/>
              </a:rPr>
              <a:t>SYSTEM</a:t>
            </a:r>
            <a:r>
              <a:rPr lang="en-IN" sz="3600" b="1" spc="10" dirty="0">
                <a:latin typeface="Times New Roman" panose="02020603050405020304"/>
                <a:cs typeface="Times New Roman" panose="02020603050405020304"/>
              </a:rPr>
              <a:t> </a:t>
            </a:r>
            <a:r>
              <a:rPr lang="en-IN" sz="3600" b="1" spc="-25" dirty="0">
                <a:latin typeface="Times New Roman" panose="02020603050405020304"/>
                <a:cs typeface="Times New Roman" panose="02020603050405020304"/>
              </a:rPr>
              <a:t>TESTING</a:t>
            </a:r>
            <a:endParaRPr lang="en-IN" sz="3600" dirty="0">
              <a:latin typeface="Times New Roman" panose="02020603050405020304"/>
              <a:cs typeface="Times New Roman" panose="02020603050405020304"/>
            </a:endParaRPr>
          </a:p>
        </p:txBody>
      </p:sp>
      <p:sp>
        <p:nvSpPr>
          <p:cNvPr id="8" name="TextBox 7">
            <a:extLst>
              <a:ext uri="{FF2B5EF4-FFF2-40B4-BE49-F238E27FC236}">
                <a16:creationId xmlns:a16="http://schemas.microsoft.com/office/drawing/2014/main" id="{85D41956-829F-A1B1-567B-B29301AB2605}"/>
              </a:ext>
            </a:extLst>
          </p:cNvPr>
          <p:cNvSpPr txBox="1"/>
          <p:nvPr/>
        </p:nvSpPr>
        <p:spPr>
          <a:xfrm>
            <a:off x="1645921" y="1929229"/>
            <a:ext cx="14706598" cy="2229393"/>
          </a:xfrm>
          <a:prstGeom prst="rect">
            <a:avLst/>
          </a:prstGeom>
          <a:noFill/>
        </p:spPr>
        <p:txBody>
          <a:bodyPr wrap="square" rtlCol="0">
            <a:spAutoFit/>
          </a:bodyPr>
          <a:lstStyle/>
          <a:p>
            <a:pPr>
              <a:lnSpc>
                <a:spcPct val="150000"/>
              </a:lnSpc>
            </a:pPr>
            <a:r>
              <a:rPr lang="en-US" sz="3200" b="0" i="0" dirty="0">
                <a:effectLst/>
                <a:latin typeface="Times New Roman" panose="02020603050405020304" pitchFamily="18" charset="0"/>
                <a:cs typeface="Times New Roman" panose="02020603050405020304" pitchFamily="18" charset="0"/>
              </a:rPr>
              <a:t>It validates the system's behavior and performance against the project's objectives and user expectations. It validates the system's behavior and performance against the project's objectives and user expectations.</a:t>
            </a:r>
            <a:endParaRPr lang="en-IN"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7236223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dirty="0"/>
              <a:t>April 18, 2024</a:t>
            </a:r>
          </a:p>
          <a:p>
            <a:endParaRPr lang="en-US" dirty="0"/>
          </a:p>
        </p:txBody>
      </p:sp>
      <p:sp>
        <p:nvSpPr>
          <p:cNvPr id="3" name="Footer Placeholder 2"/>
          <p:cNvSpPr>
            <a:spLocks noGrp="1"/>
          </p:cNvSpPr>
          <p:nvPr>
            <p:ph type="ftr" sz="quarter" idx="11"/>
          </p:nvPr>
        </p:nvSpPr>
        <p:spPr/>
        <p:txBody>
          <a:bodyPr/>
          <a:lstStyle/>
          <a:p>
            <a:r>
              <a:rPr lang="en-IN" dirty="0"/>
              <a:t>DEPARTMENT OF COMPUTER SCIENCE &amp; ENGINEERING   / / MEDICLASSIFY: AI POWERED MEDICAL IMAGE DIAGNOSIS </a:t>
            </a:r>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34</a:t>
            </a:fld>
            <a:endParaRPr lang="en-US"/>
          </a:p>
        </p:txBody>
      </p:sp>
      <p:sp>
        <p:nvSpPr>
          <p:cNvPr id="7" name="Rectangle 6"/>
          <p:cNvSpPr/>
          <p:nvPr/>
        </p:nvSpPr>
        <p:spPr>
          <a:xfrm>
            <a:off x="5975882" y="711031"/>
            <a:ext cx="5399107" cy="646331"/>
          </a:xfrm>
          <a:prstGeom prst="rect">
            <a:avLst/>
          </a:prstGeom>
        </p:spPr>
        <p:txBody>
          <a:bodyPr wrap="none">
            <a:spAutoFit/>
          </a:bodyPr>
          <a:lstStyle/>
          <a:p>
            <a:pPr marL="355600" indent="-343535">
              <a:lnSpc>
                <a:spcPct val="100000"/>
              </a:lnSpc>
              <a:buSzPct val="83000"/>
              <a:tabLst>
                <a:tab pos="355600" algn="l"/>
                <a:tab pos="356235" algn="l"/>
              </a:tabLst>
            </a:pPr>
            <a:r>
              <a:rPr lang="en-IN" sz="3600" b="1" spc="-15" dirty="0">
                <a:latin typeface="Times New Roman" panose="02020603050405020304"/>
                <a:cs typeface="Times New Roman" panose="02020603050405020304"/>
              </a:rPr>
              <a:t>FUNCTIONAL</a:t>
            </a:r>
            <a:r>
              <a:rPr lang="en-IN" sz="3600" b="1" spc="90" dirty="0">
                <a:latin typeface="Times New Roman" panose="02020603050405020304"/>
                <a:cs typeface="Times New Roman" panose="02020603050405020304"/>
              </a:rPr>
              <a:t> </a:t>
            </a:r>
            <a:r>
              <a:rPr lang="en-IN" sz="3600" b="1" spc="-30" dirty="0">
                <a:latin typeface="Times New Roman" panose="02020603050405020304"/>
                <a:cs typeface="Times New Roman" panose="02020603050405020304"/>
              </a:rPr>
              <a:t>TESTING</a:t>
            </a:r>
            <a:endParaRPr lang="en-IN" sz="3600" b="1" dirty="0">
              <a:latin typeface="Times New Roman" panose="02020603050405020304"/>
              <a:cs typeface="Times New Roman" panose="02020603050405020304"/>
            </a:endParaRPr>
          </a:p>
        </p:txBody>
      </p:sp>
      <p:pic>
        <p:nvPicPr>
          <p:cNvPr id="12" name="Picture 11">
            <a:extLst>
              <a:ext uri="{FF2B5EF4-FFF2-40B4-BE49-F238E27FC236}">
                <a16:creationId xmlns:a16="http://schemas.microsoft.com/office/drawing/2014/main" id="{7941B7DF-4DD5-A033-F097-7E98CB636403}"/>
              </a:ext>
            </a:extLst>
          </p:cNvPr>
          <p:cNvPicPr>
            <a:picLocks noChangeAspect="1"/>
          </p:cNvPicPr>
          <p:nvPr/>
        </p:nvPicPr>
        <p:blipFill>
          <a:blip r:embed="rId2"/>
          <a:stretch>
            <a:fillRect/>
          </a:stretch>
        </p:blipFill>
        <p:spPr>
          <a:xfrm>
            <a:off x="0" y="1577340"/>
            <a:ext cx="8290560" cy="6789420"/>
          </a:xfrm>
          <a:prstGeom prst="rect">
            <a:avLst/>
          </a:prstGeom>
        </p:spPr>
      </p:pic>
      <p:pic>
        <p:nvPicPr>
          <p:cNvPr id="14" name="Picture 13">
            <a:extLst>
              <a:ext uri="{FF2B5EF4-FFF2-40B4-BE49-F238E27FC236}">
                <a16:creationId xmlns:a16="http://schemas.microsoft.com/office/drawing/2014/main" id="{5323D66B-928B-0E0B-9479-C3B5664081CD}"/>
              </a:ext>
            </a:extLst>
          </p:cNvPr>
          <p:cNvPicPr>
            <a:picLocks noChangeAspect="1"/>
          </p:cNvPicPr>
          <p:nvPr/>
        </p:nvPicPr>
        <p:blipFill>
          <a:blip r:embed="rId3"/>
          <a:stretch>
            <a:fillRect/>
          </a:stretch>
        </p:blipFill>
        <p:spPr>
          <a:xfrm>
            <a:off x="9707880" y="1577340"/>
            <a:ext cx="8448027" cy="6789420"/>
          </a:xfrm>
          <a:prstGeom prst="rect">
            <a:avLst/>
          </a:prstGeom>
        </p:spPr>
      </p:pic>
      <p:sp>
        <p:nvSpPr>
          <p:cNvPr id="15" name="Arrow: Notched Right 14">
            <a:extLst>
              <a:ext uri="{FF2B5EF4-FFF2-40B4-BE49-F238E27FC236}">
                <a16:creationId xmlns:a16="http://schemas.microsoft.com/office/drawing/2014/main" id="{D643031F-B317-1293-0B69-19D7992012A5}"/>
              </a:ext>
            </a:extLst>
          </p:cNvPr>
          <p:cNvSpPr/>
          <p:nvPr/>
        </p:nvSpPr>
        <p:spPr>
          <a:xfrm>
            <a:off x="8290560" y="5143500"/>
            <a:ext cx="1417320" cy="419100"/>
          </a:xfrm>
          <a:prstGeom prst="notched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31528756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dirty="0"/>
              <a:t>April 18, 2024</a:t>
            </a:r>
          </a:p>
          <a:p>
            <a:endParaRPr lang="en-US" dirty="0"/>
          </a:p>
        </p:txBody>
      </p:sp>
      <p:sp>
        <p:nvSpPr>
          <p:cNvPr id="3" name="Footer Placeholder 2"/>
          <p:cNvSpPr>
            <a:spLocks noGrp="1"/>
          </p:cNvSpPr>
          <p:nvPr>
            <p:ph type="ftr" sz="quarter" idx="11"/>
          </p:nvPr>
        </p:nvSpPr>
        <p:spPr/>
        <p:txBody>
          <a:bodyPr/>
          <a:lstStyle/>
          <a:p>
            <a:r>
              <a:rPr lang="en-IN" dirty="0"/>
              <a:t>DEPARTMENT OF COMPUTER SCIENCE &amp; ENGINEERING   / / MEDICLASSIFY: AI POWERED MEDICAL IMAGE DIAGNOSIS </a:t>
            </a:r>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35</a:t>
            </a:fld>
            <a:endParaRPr lang="en-US"/>
          </a:p>
        </p:txBody>
      </p:sp>
      <p:sp>
        <p:nvSpPr>
          <p:cNvPr id="7" name="Rectangle 6"/>
          <p:cNvSpPr/>
          <p:nvPr/>
        </p:nvSpPr>
        <p:spPr>
          <a:xfrm>
            <a:off x="5975882" y="711031"/>
            <a:ext cx="5399107" cy="646331"/>
          </a:xfrm>
          <a:prstGeom prst="rect">
            <a:avLst/>
          </a:prstGeom>
        </p:spPr>
        <p:txBody>
          <a:bodyPr wrap="none">
            <a:spAutoFit/>
          </a:bodyPr>
          <a:lstStyle/>
          <a:p>
            <a:pPr marL="355600" indent="-343535">
              <a:lnSpc>
                <a:spcPct val="100000"/>
              </a:lnSpc>
              <a:buSzPct val="83000"/>
              <a:tabLst>
                <a:tab pos="355600" algn="l"/>
                <a:tab pos="356235" algn="l"/>
              </a:tabLst>
            </a:pPr>
            <a:r>
              <a:rPr lang="en-IN" sz="3600" b="1" spc="-15" dirty="0">
                <a:latin typeface="Times New Roman" panose="02020603050405020304"/>
                <a:cs typeface="Times New Roman" panose="02020603050405020304"/>
              </a:rPr>
              <a:t>FUNCTIONAL</a:t>
            </a:r>
            <a:r>
              <a:rPr lang="en-IN" sz="3600" b="1" spc="90" dirty="0">
                <a:latin typeface="Times New Roman" panose="02020603050405020304"/>
                <a:cs typeface="Times New Roman" panose="02020603050405020304"/>
              </a:rPr>
              <a:t> </a:t>
            </a:r>
            <a:r>
              <a:rPr lang="en-IN" sz="3600" b="1" spc="-30" dirty="0">
                <a:latin typeface="Times New Roman" panose="02020603050405020304"/>
                <a:cs typeface="Times New Roman" panose="02020603050405020304"/>
              </a:rPr>
              <a:t>TESTING</a:t>
            </a:r>
            <a:endParaRPr lang="en-IN" sz="3600" b="1" dirty="0">
              <a:latin typeface="Times New Roman" panose="02020603050405020304"/>
              <a:cs typeface="Times New Roman" panose="02020603050405020304"/>
            </a:endParaRPr>
          </a:p>
        </p:txBody>
      </p:sp>
      <p:sp>
        <p:nvSpPr>
          <p:cNvPr id="5" name="TextBox 4">
            <a:extLst>
              <a:ext uri="{FF2B5EF4-FFF2-40B4-BE49-F238E27FC236}">
                <a16:creationId xmlns:a16="http://schemas.microsoft.com/office/drawing/2014/main" id="{391B96E8-DC87-BF7C-87B6-AEE155C1A8FD}"/>
              </a:ext>
            </a:extLst>
          </p:cNvPr>
          <p:cNvSpPr txBox="1"/>
          <p:nvPr/>
        </p:nvSpPr>
        <p:spPr>
          <a:xfrm>
            <a:off x="1188721" y="1981200"/>
            <a:ext cx="15910560" cy="2958502"/>
          </a:xfrm>
          <a:prstGeom prst="rect">
            <a:avLst/>
          </a:prstGeom>
          <a:noFill/>
        </p:spPr>
        <p:txBody>
          <a:bodyPr wrap="square" rtlCol="0">
            <a:spAutoFit/>
          </a:bodyPr>
          <a:lstStyle/>
          <a:p>
            <a:pPr>
              <a:lnSpc>
                <a:spcPct val="150000"/>
              </a:lnSpc>
            </a:pPr>
            <a:r>
              <a:rPr lang="en-US" sz="3200" b="0" i="0" dirty="0">
                <a:effectLst/>
                <a:latin typeface="Times New Roman" panose="02020603050405020304" pitchFamily="18" charset="0"/>
                <a:cs typeface="Times New Roman" panose="02020603050405020304" pitchFamily="18" charset="0"/>
              </a:rPr>
              <a:t>Functional testing in your project ensures that the entire system behaves as expected from end to end, validating the flow of data from preprocessing through model training and evaluation. It verifies that the system meets functional requirements, such as correct data transformation and model performance, under various scenarios.</a:t>
            </a:r>
            <a:endParaRPr lang="en-IN"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69670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dirty="0"/>
              <a:t>April 18, 2024</a:t>
            </a:r>
          </a:p>
          <a:p>
            <a:endParaRPr lang="en-US" dirty="0"/>
          </a:p>
        </p:txBody>
      </p:sp>
      <p:sp>
        <p:nvSpPr>
          <p:cNvPr id="3" name="Footer Placeholder 2"/>
          <p:cNvSpPr>
            <a:spLocks noGrp="1"/>
          </p:cNvSpPr>
          <p:nvPr>
            <p:ph type="ftr" sz="quarter" idx="11"/>
          </p:nvPr>
        </p:nvSpPr>
        <p:spPr/>
        <p:txBody>
          <a:bodyPr/>
          <a:lstStyle/>
          <a:p>
            <a:r>
              <a:rPr lang="en-IN" dirty="0"/>
              <a:t>DEPARTMENT OF COMPUTER SCIENCE &amp; ENGINEERING   / / MEDICLASSIFY: AI POWERED MEDICAL IMAGE DIAGNOSIS </a:t>
            </a:r>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36</a:t>
            </a:fld>
            <a:endParaRPr lang="en-US"/>
          </a:p>
        </p:txBody>
      </p:sp>
      <p:sp>
        <p:nvSpPr>
          <p:cNvPr id="5" name="Rectangle 4"/>
          <p:cNvSpPr/>
          <p:nvPr/>
        </p:nvSpPr>
        <p:spPr>
          <a:xfrm>
            <a:off x="6563807" y="324489"/>
            <a:ext cx="4737387" cy="646331"/>
          </a:xfrm>
          <a:prstGeom prst="rect">
            <a:avLst/>
          </a:prstGeom>
        </p:spPr>
        <p:txBody>
          <a:bodyPr wrap="none">
            <a:spAutoFit/>
          </a:bodyPr>
          <a:lstStyle/>
          <a:p>
            <a:pPr marL="12700">
              <a:lnSpc>
                <a:spcPct val="100000"/>
              </a:lnSpc>
              <a:spcBef>
                <a:spcPts val="105"/>
              </a:spcBef>
            </a:pPr>
            <a:r>
              <a:rPr lang="en-IN" sz="3600" b="1" spc="-25" dirty="0">
                <a:latin typeface="Times New Roman" panose="02020603050405020304"/>
                <a:cs typeface="Times New Roman" panose="02020603050405020304"/>
              </a:rPr>
              <a:t>INPUT</a:t>
            </a:r>
            <a:r>
              <a:rPr lang="en-IN" sz="3600" b="1" spc="85" dirty="0">
                <a:latin typeface="Times New Roman" panose="02020603050405020304"/>
                <a:cs typeface="Times New Roman" panose="02020603050405020304"/>
              </a:rPr>
              <a:t> </a:t>
            </a:r>
            <a:r>
              <a:rPr lang="en-IN" sz="3600" b="1" spc="-10" dirty="0">
                <a:latin typeface="Times New Roman" panose="02020603050405020304"/>
                <a:cs typeface="Times New Roman" panose="02020603050405020304"/>
              </a:rPr>
              <a:t>AND</a:t>
            </a:r>
            <a:r>
              <a:rPr lang="en-IN" sz="3600" b="1" spc="-35" dirty="0">
                <a:latin typeface="Times New Roman" panose="02020603050405020304"/>
                <a:cs typeface="Times New Roman" panose="02020603050405020304"/>
              </a:rPr>
              <a:t> </a:t>
            </a:r>
            <a:r>
              <a:rPr lang="en-IN" sz="3600" b="1" spc="-5" dirty="0">
                <a:latin typeface="Times New Roman" panose="02020603050405020304"/>
                <a:cs typeface="Times New Roman" panose="02020603050405020304"/>
              </a:rPr>
              <a:t>OUTPUT</a:t>
            </a:r>
            <a:endParaRPr lang="en-IN" sz="3600" dirty="0">
              <a:latin typeface="Times New Roman" panose="02020603050405020304"/>
              <a:cs typeface="Times New Roman" panose="02020603050405020304"/>
            </a:endParaRPr>
          </a:p>
        </p:txBody>
      </p:sp>
      <p:pic>
        <p:nvPicPr>
          <p:cNvPr id="10" name="Picture 9">
            <a:extLst>
              <a:ext uri="{FF2B5EF4-FFF2-40B4-BE49-F238E27FC236}">
                <a16:creationId xmlns:a16="http://schemas.microsoft.com/office/drawing/2014/main" id="{C83B2613-2621-6A73-8D37-E7538E91C76A}"/>
              </a:ext>
            </a:extLst>
          </p:cNvPr>
          <p:cNvPicPr>
            <a:picLocks noChangeAspect="1"/>
          </p:cNvPicPr>
          <p:nvPr/>
        </p:nvPicPr>
        <p:blipFill>
          <a:blip r:embed="rId2"/>
          <a:stretch>
            <a:fillRect/>
          </a:stretch>
        </p:blipFill>
        <p:spPr>
          <a:xfrm>
            <a:off x="125407" y="1676400"/>
            <a:ext cx="9018593" cy="6934200"/>
          </a:xfrm>
          <a:prstGeom prst="rect">
            <a:avLst/>
          </a:prstGeom>
        </p:spPr>
      </p:pic>
      <p:pic>
        <p:nvPicPr>
          <p:cNvPr id="12" name="Picture 11">
            <a:extLst>
              <a:ext uri="{FF2B5EF4-FFF2-40B4-BE49-F238E27FC236}">
                <a16:creationId xmlns:a16="http://schemas.microsoft.com/office/drawing/2014/main" id="{2919F7B2-0943-8C32-68A0-3F1A30EA4774}"/>
              </a:ext>
            </a:extLst>
          </p:cNvPr>
          <p:cNvPicPr>
            <a:picLocks noChangeAspect="1"/>
          </p:cNvPicPr>
          <p:nvPr/>
        </p:nvPicPr>
        <p:blipFill>
          <a:blip r:embed="rId3"/>
          <a:stretch>
            <a:fillRect/>
          </a:stretch>
        </p:blipFill>
        <p:spPr>
          <a:xfrm>
            <a:off x="9264970" y="1676400"/>
            <a:ext cx="8897623" cy="6934200"/>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dirty="0"/>
              <a:t>April 18, 2024</a:t>
            </a:r>
          </a:p>
          <a:p>
            <a:endParaRPr lang="en-US" dirty="0"/>
          </a:p>
        </p:txBody>
      </p:sp>
      <p:sp>
        <p:nvSpPr>
          <p:cNvPr id="3" name="Footer Placeholder 2"/>
          <p:cNvSpPr>
            <a:spLocks noGrp="1"/>
          </p:cNvSpPr>
          <p:nvPr>
            <p:ph type="ftr" sz="quarter" idx="11"/>
          </p:nvPr>
        </p:nvSpPr>
        <p:spPr/>
        <p:txBody>
          <a:bodyPr/>
          <a:lstStyle/>
          <a:p>
            <a:r>
              <a:rPr lang="en-IN" dirty="0"/>
              <a:t>DEPARTMENT OF COMPUTER SCIENCE &amp; ENGINEERING   / / MEDICLASSIFY: AI POWERED MEDICAL IMAGE DIAGNOSIS </a:t>
            </a:r>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37</a:t>
            </a:fld>
            <a:endParaRPr lang="en-US"/>
          </a:p>
        </p:txBody>
      </p:sp>
      <p:sp>
        <p:nvSpPr>
          <p:cNvPr id="5" name="Rectangle 4"/>
          <p:cNvSpPr/>
          <p:nvPr/>
        </p:nvSpPr>
        <p:spPr>
          <a:xfrm>
            <a:off x="6430022" y="469961"/>
            <a:ext cx="3546484" cy="646331"/>
          </a:xfrm>
          <a:prstGeom prst="rect">
            <a:avLst/>
          </a:prstGeom>
        </p:spPr>
        <p:txBody>
          <a:bodyPr wrap="none">
            <a:spAutoFit/>
          </a:bodyPr>
          <a:lstStyle/>
          <a:p>
            <a:r>
              <a:rPr lang="en-IN" sz="3600" b="1" dirty="0">
                <a:latin typeface="Times New Roman" panose="02020603050405020304"/>
                <a:cs typeface="Times New Roman" panose="02020603050405020304"/>
              </a:rPr>
              <a:t>SOURCE</a:t>
            </a:r>
            <a:r>
              <a:rPr lang="en-IN" sz="3600" b="1" spc="-65" dirty="0">
                <a:latin typeface="Times New Roman" panose="02020603050405020304"/>
                <a:cs typeface="Times New Roman" panose="02020603050405020304"/>
              </a:rPr>
              <a:t> </a:t>
            </a:r>
            <a:r>
              <a:rPr lang="en-IN" sz="3600" b="1" spc="-5" dirty="0">
                <a:latin typeface="Times New Roman" panose="02020603050405020304"/>
                <a:cs typeface="Times New Roman" panose="02020603050405020304"/>
              </a:rPr>
              <a:t>CODE</a:t>
            </a:r>
            <a:endParaRPr lang="en-IN" sz="3600" b="1" dirty="0"/>
          </a:p>
        </p:txBody>
      </p:sp>
      <p:pic>
        <p:nvPicPr>
          <p:cNvPr id="10" name="Picture 9">
            <a:extLst>
              <a:ext uri="{FF2B5EF4-FFF2-40B4-BE49-F238E27FC236}">
                <a16:creationId xmlns:a16="http://schemas.microsoft.com/office/drawing/2014/main" id="{6EED4107-0471-9B98-FAD9-207414DCEDD1}"/>
              </a:ext>
            </a:extLst>
          </p:cNvPr>
          <p:cNvPicPr>
            <a:picLocks noChangeAspect="1"/>
          </p:cNvPicPr>
          <p:nvPr/>
        </p:nvPicPr>
        <p:blipFill>
          <a:blip r:embed="rId2"/>
          <a:stretch>
            <a:fillRect/>
          </a:stretch>
        </p:blipFill>
        <p:spPr>
          <a:xfrm>
            <a:off x="822960" y="1185310"/>
            <a:ext cx="15995766" cy="8172050"/>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dirty="0"/>
              <a:t>April 18, 2024</a:t>
            </a:r>
          </a:p>
          <a:p>
            <a:endParaRPr lang="en-US" dirty="0"/>
          </a:p>
        </p:txBody>
      </p:sp>
      <p:sp>
        <p:nvSpPr>
          <p:cNvPr id="3" name="Footer Placeholder 2"/>
          <p:cNvSpPr>
            <a:spLocks noGrp="1"/>
          </p:cNvSpPr>
          <p:nvPr>
            <p:ph type="ftr" sz="quarter" idx="11"/>
          </p:nvPr>
        </p:nvSpPr>
        <p:spPr/>
        <p:txBody>
          <a:bodyPr/>
          <a:lstStyle/>
          <a:p>
            <a:r>
              <a:rPr lang="en-IN" dirty="0"/>
              <a:t>DEPARTMENT OF COMPUTER SCIENCE &amp; ENGINEERING   / / MEDICLASSIFY: AI POWERED MEDICAL IMAGE DIAGNOSIS </a:t>
            </a:r>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38</a:t>
            </a:fld>
            <a:endParaRPr lang="en-US"/>
          </a:p>
        </p:txBody>
      </p:sp>
      <p:sp>
        <p:nvSpPr>
          <p:cNvPr id="6" name="TextBox 5"/>
          <p:cNvSpPr txBox="1"/>
          <p:nvPr/>
        </p:nvSpPr>
        <p:spPr>
          <a:xfrm>
            <a:off x="7186353" y="289396"/>
            <a:ext cx="2930236" cy="646331"/>
          </a:xfrm>
          <a:prstGeom prst="rect">
            <a:avLst/>
          </a:prstGeom>
          <a:noFill/>
        </p:spPr>
        <p:txBody>
          <a:bodyPr wrap="square" rtlCol="0">
            <a:spAutoFit/>
          </a:bodyPr>
          <a:lstStyle/>
          <a:p>
            <a:r>
              <a:rPr lang="en-IN" sz="3600" b="1" dirty="0">
                <a:latin typeface="Times New Roman" panose="02020603050405020304" pitchFamily="18" charset="0"/>
                <a:cs typeface="Times New Roman" panose="02020603050405020304" pitchFamily="18" charset="0"/>
              </a:rPr>
              <a:t>OUTPUT</a:t>
            </a:r>
          </a:p>
        </p:txBody>
      </p:sp>
      <p:sp>
        <p:nvSpPr>
          <p:cNvPr id="7" name="TextBox 6"/>
          <p:cNvSpPr txBox="1"/>
          <p:nvPr/>
        </p:nvSpPr>
        <p:spPr>
          <a:xfrm>
            <a:off x="706582" y="1870364"/>
            <a:ext cx="2223654" cy="369332"/>
          </a:xfrm>
          <a:prstGeom prst="rect">
            <a:avLst/>
          </a:prstGeom>
          <a:noFill/>
        </p:spPr>
        <p:txBody>
          <a:bodyPr wrap="square" rtlCol="0">
            <a:spAutoFit/>
          </a:bodyPr>
          <a:lstStyle/>
          <a:p>
            <a:r>
              <a:rPr lang="en-IN" dirty="0" err="1"/>
              <a:t>Eg</a:t>
            </a:r>
            <a:r>
              <a:rPr lang="en-IN" dirty="0"/>
              <a:t>,</a:t>
            </a:r>
          </a:p>
        </p:txBody>
      </p:sp>
      <p:pic>
        <p:nvPicPr>
          <p:cNvPr id="10" name="Picture 9">
            <a:extLst>
              <a:ext uri="{FF2B5EF4-FFF2-40B4-BE49-F238E27FC236}">
                <a16:creationId xmlns:a16="http://schemas.microsoft.com/office/drawing/2014/main" id="{17621A74-6ED4-2C59-CC1A-32BABAADA2C8}"/>
              </a:ext>
            </a:extLst>
          </p:cNvPr>
          <p:cNvPicPr>
            <a:picLocks noChangeAspect="1"/>
          </p:cNvPicPr>
          <p:nvPr/>
        </p:nvPicPr>
        <p:blipFill>
          <a:blip r:embed="rId2"/>
          <a:stretch>
            <a:fillRect/>
          </a:stretch>
        </p:blipFill>
        <p:spPr>
          <a:xfrm>
            <a:off x="213359" y="1112520"/>
            <a:ext cx="17724121" cy="7924800"/>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dirty="0"/>
              <a:t>April 18, 2024</a:t>
            </a:r>
          </a:p>
          <a:p>
            <a:endParaRPr lang="en-US" dirty="0"/>
          </a:p>
        </p:txBody>
      </p:sp>
      <p:sp>
        <p:nvSpPr>
          <p:cNvPr id="3" name="Footer Placeholder 2"/>
          <p:cNvSpPr>
            <a:spLocks noGrp="1"/>
          </p:cNvSpPr>
          <p:nvPr>
            <p:ph type="ftr" sz="quarter" idx="11"/>
          </p:nvPr>
        </p:nvSpPr>
        <p:spPr/>
        <p:txBody>
          <a:bodyPr/>
          <a:lstStyle/>
          <a:p>
            <a:r>
              <a:rPr lang="en-IN" dirty="0"/>
              <a:t>DEPARTMENT OF COMPUTER SCIENCE &amp; ENGINEERING   / / MEDICLASSIFY: AI POWERED MEDICAL IMAGE DIAGNOSIS </a:t>
            </a:r>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39</a:t>
            </a:fld>
            <a:endParaRPr lang="en-US"/>
          </a:p>
        </p:txBody>
      </p:sp>
      <p:sp>
        <p:nvSpPr>
          <p:cNvPr id="5" name="Rectangle 4"/>
          <p:cNvSpPr/>
          <p:nvPr/>
        </p:nvSpPr>
        <p:spPr>
          <a:xfrm>
            <a:off x="6120916" y="532307"/>
            <a:ext cx="3288080" cy="646331"/>
          </a:xfrm>
          <a:prstGeom prst="rect">
            <a:avLst/>
          </a:prstGeom>
        </p:spPr>
        <p:txBody>
          <a:bodyPr wrap="none">
            <a:spAutoFit/>
          </a:bodyPr>
          <a:lstStyle/>
          <a:p>
            <a:r>
              <a:rPr lang="en-IN" sz="3600" b="1" spc="-20" dirty="0">
                <a:latin typeface="Times New Roman" panose="02020603050405020304"/>
                <a:cs typeface="Times New Roman" panose="02020603050405020304"/>
              </a:rPr>
              <a:t>CONCLUSION</a:t>
            </a:r>
            <a:endParaRPr lang="en-IN" sz="3600" b="1" dirty="0"/>
          </a:p>
        </p:txBody>
      </p:sp>
      <p:sp>
        <p:nvSpPr>
          <p:cNvPr id="6" name="TextBox 5"/>
          <p:cNvSpPr txBox="1"/>
          <p:nvPr/>
        </p:nvSpPr>
        <p:spPr>
          <a:xfrm>
            <a:off x="1051560" y="1759527"/>
            <a:ext cx="16367760" cy="7770845"/>
          </a:xfrm>
          <a:prstGeom prst="rect">
            <a:avLst/>
          </a:prstGeom>
          <a:noFill/>
        </p:spPr>
        <p:txBody>
          <a:bodyPr wrap="square" rtlCol="0">
            <a:spAutoFit/>
          </a:bodyPr>
          <a:lstStyle/>
          <a:p>
            <a:pPr marL="285750" indent="-285750" algn="just">
              <a:lnSpc>
                <a:spcPct val="150000"/>
              </a:lnSpc>
              <a:buFont typeface="Wingdings" panose="05000000000000000000" pitchFamily="2" charset="2"/>
              <a:buChar char="v"/>
            </a:pPr>
            <a:r>
              <a:rPr lang="en-US" sz="2800" dirty="0">
                <a:latin typeface="Times New Roman" panose="02020603050405020304" pitchFamily="18" charset="0"/>
                <a:cs typeface="Times New Roman" panose="02020603050405020304" pitchFamily="18" charset="0"/>
              </a:rPr>
              <a:t>The</a:t>
            </a:r>
            <a:r>
              <a:rPr lang="en-US" sz="2800" b="0" i="0" dirty="0">
                <a:effectLst/>
                <a:latin typeface="Times New Roman" panose="02020603050405020304" pitchFamily="18" charset="0"/>
                <a:cs typeface="Times New Roman" panose="02020603050405020304" pitchFamily="18" charset="0"/>
              </a:rPr>
              <a:t> project aimed to develop a robust system for medical image classification, focusing on identifying fractures, kidney stones, and pneumonia. </a:t>
            </a:r>
          </a:p>
          <a:p>
            <a:pPr marL="285750" indent="-285750" algn="just">
              <a:lnSpc>
                <a:spcPct val="150000"/>
              </a:lnSpc>
              <a:buFont typeface="Wingdings" panose="05000000000000000000" pitchFamily="2" charset="2"/>
              <a:buChar char="v"/>
            </a:pPr>
            <a:r>
              <a:rPr lang="en-US" sz="2800" b="0" i="0" dirty="0">
                <a:effectLst/>
                <a:latin typeface="Times New Roman" panose="02020603050405020304" pitchFamily="18" charset="0"/>
                <a:cs typeface="Times New Roman" panose="02020603050405020304" pitchFamily="18" charset="0"/>
              </a:rPr>
              <a:t>Through meticulous data collection and preprocessing, we constructed a diverse dataset representative of real-world medical scenarios. </a:t>
            </a:r>
            <a:endParaRPr lang="en-US" sz="2800" dirty="0">
              <a:latin typeface="Times New Roman" panose="02020603050405020304" pitchFamily="18" charset="0"/>
              <a:cs typeface="Times New Roman" panose="02020603050405020304" pitchFamily="18" charset="0"/>
            </a:endParaRPr>
          </a:p>
          <a:p>
            <a:pPr marL="285750" indent="-285750" algn="just">
              <a:lnSpc>
                <a:spcPct val="150000"/>
              </a:lnSpc>
              <a:buFont typeface="Wingdings" panose="05000000000000000000" pitchFamily="2" charset="2"/>
              <a:buChar char="v"/>
            </a:pPr>
            <a:r>
              <a:rPr lang="en-US" sz="2800" b="0" i="0" dirty="0">
                <a:effectLst/>
                <a:latin typeface="Times New Roman" panose="02020603050405020304" pitchFamily="18" charset="0"/>
                <a:cs typeface="Times New Roman" panose="02020603050405020304" pitchFamily="18" charset="0"/>
              </a:rPr>
              <a:t>The integration of the model into a user-friendly web interface enhances accessibility, allowing for seamless image analysis and diagnosis. </a:t>
            </a:r>
          </a:p>
          <a:p>
            <a:pPr marL="285750" indent="-285750" algn="just">
              <a:lnSpc>
                <a:spcPct val="150000"/>
              </a:lnSpc>
              <a:buFont typeface="Wingdings" panose="05000000000000000000" pitchFamily="2" charset="2"/>
              <a:buChar char="v"/>
            </a:pPr>
            <a:r>
              <a:rPr lang="en-US" sz="2800" b="0" i="0" dirty="0">
                <a:effectLst/>
                <a:latin typeface="Times New Roman" panose="02020603050405020304" pitchFamily="18" charset="0"/>
                <a:cs typeface="Times New Roman" panose="02020603050405020304" pitchFamily="18" charset="0"/>
              </a:rPr>
              <a:t>Its potential impact in facilitating early disease detection and improving patient outcomes underscores its significance in the field of healthcare technology.</a:t>
            </a:r>
          </a:p>
          <a:p>
            <a:pPr marL="285750" indent="-285750" algn="just">
              <a:lnSpc>
                <a:spcPct val="150000"/>
              </a:lnSpc>
              <a:buFont typeface="Wingdings" panose="05000000000000000000" pitchFamily="2" charset="2"/>
              <a:buChar char="v"/>
            </a:pPr>
            <a:r>
              <a:rPr lang="en-US" sz="2800" b="0" i="0" dirty="0">
                <a:effectLst/>
                <a:latin typeface="Times New Roman" panose="02020603050405020304" pitchFamily="18" charset="0"/>
                <a:cs typeface="Times New Roman" panose="02020603050405020304" pitchFamily="18" charset="0"/>
              </a:rPr>
              <a:t>Deployment of the model in a user-friendly web interface showcases practical applicability and accessibility for healthcare professionals and patients alike.</a:t>
            </a:r>
          </a:p>
          <a:p>
            <a:pPr marL="285750" indent="-285750" algn="just">
              <a:lnSpc>
                <a:spcPct val="150000"/>
              </a:lnSpc>
              <a:buFont typeface="Wingdings" panose="05000000000000000000" pitchFamily="2" charset="2"/>
              <a:buChar char="v"/>
            </a:pPr>
            <a:endParaRPr lang="en-US" sz="2800" dirty="0">
              <a:latin typeface="Times New Roman" panose="02020603050405020304" pitchFamily="18" charset="0"/>
              <a:cs typeface="Times New Roman" panose="02020603050405020304" pitchFamily="18" charset="0"/>
            </a:endParaRPr>
          </a:p>
          <a:p>
            <a:pPr marL="285750" indent="-285750" algn="just">
              <a:lnSpc>
                <a:spcPct val="150000"/>
              </a:lnSpc>
              <a:buFont typeface="Wingdings" panose="05000000000000000000" pitchFamily="2" charset="2"/>
              <a:buChar char="v"/>
            </a:pPr>
            <a:endParaRPr lang="en-IN" sz="28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1E585D6-7D14-D60A-69EE-BB3A8A4D4F15}"/>
              </a:ext>
            </a:extLst>
          </p:cNvPr>
          <p:cNvSpPr>
            <a:spLocks noGrp="1"/>
          </p:cNvSpPr>
          <p:nvPr>
            <p:ph type="dt" sz="half" idx="10"/>
          </p:nvPr>
        </p:nvSpPr>
        <p:spPr/>
        <p:txBody>
          <a:bodyPr/>
          <a:lstStyle/>
          <a:p>
            <a:r>
              <a:rPr lang="en-US" dirty="0"/>
              <a:t>April 18,2024</a:t>
            </a:r>
          </a:p>
        </p:txBody>
      </p:sp>
      <p:sp>
        <p:nvSpPr>
          <p:cNvPr id="3" name="Footer Placeholder 2">
            <a:extLst>
              <a:ext uri="{FF2B5EF4-FFF2-40B4-BE49-F238E27FC236}">
                <a16:creationId xmlns:a16="http://schemas.microsoft.com/office/drawing/2014/main" id="{F0A271BF-DE81-06A4-A226-70728AEC1B4E}"/>
              </a:ext>
            </a:extLst>
          </p:cNvPr>
          <p:cNvSpPr>
            <a:spLocks noGrp="1"/>
          </p:cNvSpPr>
          <p:nvPr>
            <p:ph type="ftr" sz="quarter" idx="11"/>
          </p:nvPr>
        </p:nvSpPr>
        <p:spPr/>
        <p:txBody>
          <a:bodyPr/>
          <a:lstStyle/>
          <a:p>
            <a:r>
              <a:rPr lang="en-IN" dirty="0"/>
              <a:t>DEPARTMENT OF COMPUTER SCIENCE &amp; ENGINEERING   / / MEDICLASSIFY: AI POWERED MEDICAL IMAGE DIAGNOSIS </a:t>
            </a:r>
          </a:p>
        </p:txBody>
      </p:sp>
      <p:sp>
        <p:nvSpPr>
          <p:cNvPr id="4" name="Slide Number Placeholder 3">
            <a:extLst>
              <a:ext uri="{FF2B5EF4-FFF2-40B4-BE49-F238E27FC236}">
                <a16:creationId xmlns:a16="http://schemas.microsoft.com/office/drawing/2014/main" id="{2C1FED70-C39F-9214-8209-D98338FBF378}"/>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4</a:t>
            </a:fld>
            <a:endParaRPr lang="en-US"/>
          </a:p>
        </p:txBody>
      </p:sp>
      <p:sp>
        <p:nvSpPr>
          <p:cNvPr id="6" name="TextBox 5">
            <a:extLst>
              <a:ext uri="{FF2B5EF4-FFF2-40B4-BE49-F238E27FC236}">
                <a16:creationId xmlns:a16="http://schemas.microsoft.com/office/drawing/2014/main" id="{6F085EC7-DFAF-8D3B-C292-54992BBB20D8}"/>
              </a:ext>
            </a:extLst>
          </p:cNvPr>
          <p:cNvSpPr txBox="1"/>
          <p:nvPr/>
        </p:nvSpPr>
        <p:spPr>
          <a:xfrm>
            <a:off x="1949823" y="1486824"/>
            <a:ext cx="14495929" cy="4520725"/>
          </a:xfrm>
          <a:prstGeom prst="rect">
            <a:avLst/>
          </a:prstGeom>
          <a:noFill/>
        </p:spPr>
        <p:txBody>
          <a:bodyPr wrap="square">
            <a:spAutoFit/>
          </a:bodyPr>
          <a:lstStyle/>
          <a:p>
            <a:pPr lvl="1">
              <a:lnSpc>
                <a:spcPct val="150000"/>
              </a:lnSpc>
            </a:pPr>
            <a:r>
              <a:rPr lang="en-IN" sz="3200" b="1" dirty="0">
                <a:latin typeface="Times New Roman" pitchFamily="18" charset="0"/>
                <a:cs typeface="Times New Roman" pitchFamily="18" charset="0"/>
              </a:rPr>
              <a:t>PURPOSE</a:t>
            </a:r>
            <a:r>
              <a:rPr lang="en-IN" sz="1800" b="1" dirty="0">
                <a:latin typeface="Times New Roman" pitchFamily="18" charset="0"/>
                <a:cs typeface="Times New Roman" pitchFamily="18" charset="0"/>
              </a:rPr>
              <a:t>:</a:t>
            </a:r>
          </a:p>
          <a:p>
            <a:pPr marL="914400" lvl="1" indent="-457200">
              <a:lnSpc>
                <a:spcPct val="150000"/>
              </a:lnSpc>
              <a:buFont typeface="Wingdings" panose="05000000000000000000" pitchFamily="2" charset="2"/>
              <a:buChar char="v"/>
            </a:pPr>
            <a:r>
              <a:rPr lang="en-US" sz="2400" b="0" i="0" dirty="0">
                <a:effectLst/>
                <a:latin typeface="Times New Roman" panose="02020603050405020304" pitchFamily="18" charset="0"/>
                <a:cs typeface="Times New Roman" panose="02020603050405020304" pitchFamily="18" charset="0"/>
              </a:rPr>
              <a:t>Develop an AI-powered system capable of analyzing medical images, such as X-rays and MRIs, to assist healthcare professionals in making accurate diagnoses.</a:t>
            </a:r>
          </a:p>
          <a:p>
            <a:pPr marL="914400" lvl="1" indent="-457200">
              <a:lnSpc>
                <a:spcPct val="150000"/>
              </a:lnSpc>
              <a:buFont typeface="Wingdings" panose="05000000000000000000" pitchFamily="2" charset="2"/>
              <a:buChar char="v"/>
            </a:pPr>
            <a:r>
              <a:rPr lang="en-US" sz="2400" b="0" i="0" dirty="0">
                <a:effectLst/>
                <a:latin typeface="Times New Roman" panose="02020603050405020304" pitchFamily="18" charset="0"/>
                <a:cs typeface="Times New Roman" panose="02020603050405020304" pitchFamily="18" charset="0"/>
              </a:rPr>
              <a:t>Create a user-friendly web platform where users can upload their medical images for analysis and receive instant diagnostic insights.</a:t>
            </a:r>
          </a:p>
          <a:p>
            <a:pPr marL="914400" lvl="1" indent="-457200">
              <a:lnSpc>
                <a:spcPct val="150000"/>
              </a:lnSpc>
              <a:buFont typeface="Wingdings" panose="05000000000000000000" pitchFamily="2" charset="2"/>
              <a:buChar char="v"/>
            </a:pPr>
            <a:r>
              <a:rPr lang="en-US" sz="2400" b="0" i="0" dirty="0">
                <a:effectLst/>
                <a:latin typeface="Times New Roman" panose="02020603050405020304" pitchFamily="18" charset="0"/>
                <a:cs typeface="Times New Roman" panose="02020603050405020304" pitchFamily="18" charset="0"/>
              </a:rPr>
              <a:t>Improve patient care and healthcare outcomes by providing a cost-effective and accessible solution for medical diagnosis.</a:t>
            </a:r>
          </a:p>
          <a:p>
            <a:pPr marL="914400" lvl="1" indent="-457200">
              <a:lnSpc>
                <a:spcPct val="150000"/>
              </a:lnSpc>
              <a:buFont typeface="Wingdings" panose="05000000000000000000" pitchFamily="2" charset="2"/>
              <a:buChar char="v"/>
            </a:pPr>
            <a:endParaRPr lang="en-IN" sz="1800" b="1" dirty="0">
              <a:latin typeface="Times New Roman" panose="02020603050405020304" pitchFamily="18" charset="0"/>
              <a:cs typeface="Times New Roman" pitchFamily="18" charset="0"/>
            </a:endParaRPr>
          </a:p>
        </p:txBody>
      </p:sp>
    </p:spTree>
    <p:extLst>
      <p:ext uri="{BB962C8B-B14F-4D97-AF65-F5344CB8AC3E}">
        <p14:creationId xmlns:p14="http://schemas.microsoft.com/office/powerpoint/2010/main" val="413339056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dirty="0"/>
              <a:t>April 18, 2024</a:t>
            </a:r>
          </a:p>
          <a:p>
            <a:endParaRPr lang="en-US" dirty="0"/>
          </a:p>
        </p:txBody>
      </p:sp>
      <p:sp>
        <p:nvSpPr>
          <p:cNvPr id="3" name="Footer Placeholder 2"/>
          <p:cNvSpPr>
            <a:spLocks noGrp="1"/>
          </p:cNvSpPr>
          <p:nvPr>
            <p:ph type="ftr" sz="quarter" idx="11"/>
          </p:nvPr>
        </p:nvSpPr>
        <p:spPr/>
        <p:txBody>
          <a:bodyPr/>
          <a:lstStyle/>
          <a:p>
            <a:r>
              <a:rPr lang="en-IN" dirty="0"/>
              <a:t>DEPARTMENT OF COMPUTER SCIENCE &amp; ENGINEERING / MEDICLASSIFY: AI POWERED MEDICAL IMAGE DIAGNOSIS </a:t>
            </a:r>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40</a:t>
            </a:fld>
            <a:endParaRPr lang="en-US"/>
          </a:p>
        </p:txBody>
      </p:sp>
      <p:sp>
        <p:nvSpPr>
          <p:cNvPr id="5" name="Rectangle 4"/>
          <p:cNvSpPr/>
          <p:nvPr/>
        </p:nvSpPr>
        <p:spPr>
          <a:xfrm>
            <a:off x="6373884" y="324488"/>
            <a:ext cx="5282856" cy="646331"/>
          </a:xfrm>
          <a:prstGeom prst="rect">
            <a:avLst/>
          </a:prstGeom>
        </p:spPr>
        <p:txBody>
          <a:bodyPr wrap="none">
            <a:spAutoFit/>
          </a:bodyPr>
          <a:lstStyle/>
          <a:p>
            <a:r>
              <a:rPr lang="en-IN" sz="3600" b="1" spc="15" dirty="0">
                <a:latin typeface="Times New Roman" panose="02020603050405020304" pitchFamily="18" charset="0"/>
                <a:cs typeface="Times New Roman" panose="02020603050405020304" pitchFamily="18" charset="0"/>
              </a:rPr>
              <a:t>Plagiarism</a:t>
            </a:r>
            <a:r>
              <a:rPr lang="en-IN" sz="3600" b="1" spc="-210" dirty="0">
                <a:latin typeface="Times New Roman" panose="02020603050405020304" pitchFamily="18" charset="0"/>
                <a:cs typeface="Times New Roman" panose="02020603050405020304" pitchFamily="18" charset="0"/>
              </a:rPr>
              <a:t> </a:t>
            </a:r>
            <a:r>
              <a:rPr lang="en-IN" sz="3600" b="1" spc="5" dirty="0">
                <a:latin typeface="Times New Roman" panose="02020603050405020304" pitchFamily="18" charset="0"/>
                <a:cs typeface="Times New Roman" panose="02020603050405020304" pitchFamily="18" charset="0"/>
              </a:rPr>
              <a:t>Report</a:t>
            </a:r>
            <a:r>
              <a:rPr lang="en-IN" sz="3600" b="1" spc="-35" dirty="0">
                <a:latin typeface="Times New Roman" panose="02020603050405020304" pitchFamily="18" charset="0"/>
                <a:cs typeface="Times New Roman" panose="02020603050405020304" pitchFamily="18" charset="0"/>
              </a:rPr>
              <a:t> </a:t>
            </a:r>
            <a:r>
              <a:rPr lang="en-IN" sz="3600" b="1" spc="10" dirty="0">
                <a:latin typeface="Times New Roman" panose="02020603050405020304" pitchFamily="18" charset="0"/>
                <a:cs typeface="Times New Roman" panose="02020603050405020304" pitchFamily="18" charset="0"/>
              </a:rPr>
              <a:t>of</a:t>
            </a:r>
            <a:r>
              <a:rPr lang="en-IN" sz="3600" b="1" spc="-55" dirty="0">
                <a:latin typeface="Times New Roman" panose="02020603050405020304" pitchFamily="18" charset="0"/>
                <a:cs typeface="Times New Roman" panose="02020603050405020304" pitchFamily="18" charset="0"/>
              </a:rPr>
              <a:t> </a:t>
            </a:r>
            <a:r>
              <a:rPr lang="en-IN" sz="3600" b="1" spc="-15" dirty="0">
                <a:latin typeface="Times New Roman" panose="02020603050405020304" pitchFamily="18" charset="0"/>
                <a:cs typeface="Times New Roman" panose="02020603050405020304" pitchFamily="18" charset="0"/>
              </a:rPr>
              <a:t>PPT</a:t>
            </a:r>
            <a:endParaRPr lang="en-IN" sz="3600" b="1" dirty="0">
              <a:latin typeface="Times New Roman" panose="02020603050405020304" pitchFamily="18" charset="0"/>
              <a:cs typeface="Times New Roman" panose="02020603050405020304" pitchFamily="18" charset="0"/>
            </a:endParaRPr>
          </a:p>
        </p:txBody>
      </p:sp>
      <p:pic>
        <p:nvPicPr>
          <p:cNvPr id="11" name="Picture 10">
            <a:extLst>
              <a:ext uri="{FF2B5EF4-FFF2-40B4-BE49-F238E27FC236}">
                <a16:creationId xmlns:a16="http://schemas.microsoft.com/office/drawing/2014/main" id="{4C5A4530-95AE-FBAD-EB0B-30B648346DDA}"/>
              </a:ext>
            </a:extLst>
          </p:cNvPr>
          <p:cNvPicPr>
            <a:picLocks noChangeAspect="1"/>
          </p:cNvPicPr>
          <p:nvPr/>
        </p:nvPicPr>
        <p:blipFill>
          <a:blip r:embed="rId2"/>
          <a:stretch>
            <a:fillRect/>
          </a:stretch>
        </p:blipFill>
        <p:spPr>
          <a:xfrm>
            <a:off x="3832168" y="1476813"/>
            <a:ext cx="11018520" cy="6889947"/>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dirty="0"/>
              <a:t>April 18, 2024</a:t>
            </a:r>
          </a:p>
          <a:p>
            <a:endParaRPr lang="en-US" dirty="0"/>
          </a:p>
        </p:txBody>
      </p:sp>
      <p:sp>
        <p:nvSpPr>
          <p:cNvPr id="3" name="Footer Placeholder 2"/>
          <p:cNvSpPr>
            <a:spLocks noGrp="1"/>
          </p:cNvSpPr>
          <p:nvPr>
            <p:ph type="ftr" sz="quarter" idx="11"/>
          </p:nvPr>
        </p:nvSpPr>
        <p:spPr/>
        <p:txBody>
          <a:bodyPr/>
          <a:lstStyle/>
          <a:p>
            <a:r>
              <a:rPr lang="en-IN" dirty="0"/>
              <a:t>DEPARTMENT OF COMPUTER SCIENCE &amp; ENGINEERING   / / MEDICLASSIFY: AI POWERED MEDICAL IMAGE DIAGNOSIS </a:t>
            </a:r>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41</a:t>
            </a:fld>
            <a:endParaRPr lang="en-US"/>
          </a:p>
        </p:txBody>
      </p:sp>
      <p:sp>
        <p:nvSpPr>
          <p:cNvPr id="5" name="Rectangle 4"/>
          <p:cNvSpPr/>
          <p:nvPr/>
        </p:nvSpPr>
        <p:spPr>
          <a:xfrm>
            <a:off x="6236507" y="511524"/>
            <a:ext cx="5453096" cy="646331"/>
          </a:xfrm>
          <a:prstGeom prst="rect">
            <a:avLst/>
          </a:prstGeom>
        </p:spPr>
        <p:txBody>
          <a:bodyPr wrap="none">
            <a:spAutoFit/>
          </a:bodyPr>
          <a:lstStyle/>
          <a:p>
            <a:r>
              <a:rPr lang="en-IN" sz="3600" b="1" spc="-5" dirty="0">
                <a:latin typeface="Times New Roman" panose="02020603050405020304" pitchFamily="18" charset="0"/>
                <a:cs typeface="Times New Roman" panose="02020603050405020304" pitchFamily="18" charset="0"/>
              </a:rPr>
              <a:t>Web</a:t>
            </a:r>
            <a:r>
              <a:rPr lang="en-IN" sz="3600" b="1" spc="-40" dirty="0">
                <a:latin typeface="Times New Roman" panose="02020603050405020304" pitchFamily="18" charset="0"/>
                <a:cs typeface="Times New Roman" panose="02020603050405020304" pitchFamily="18" charset="0"/>
              </a:rPr>
              <a:t> </a:t>
            </a:r>
            <a:r>
              <a:rPr lang="en-IN" sz="3600" b="1" spc="5" dirty="0">
                <a:latin typeface="Times New Roman" panose="02020603050405020304" pitchFamily="18" charset="0"/>
                <a:cs typeface="Times New Roman" panose="02020603050405020304" pitchFamily="18" charset="0"/>
              </a:rPr>
              <a:t>references/video</a:t>
            </a:r>
            <a:r>
              <a:rPr lang="en-IN" sz="3600" b="1" spc="-114" dirty="0">
                <a:latin typeface="Times New Roman" panose="02020603050405020304" pitchFamily="18" charset="0"/>
                <a:cs typeface="Times New Roman" panose="02020603050405020304" pitchFamily="18" charset="0"/>
              </a:rPr>
              <a:t> </a:t>
            </a:r>
            <a:r>
              <a:rPr lang="en-IN" sz="3600" b="1" spc="20" dirty="0">
                <a:latin typeface="Times New Roman" panose="02020603050405020304" pitchFamily="18" charset="0"/>
                <a:cs typeface="Times New Roman" panose="02020603050405020304" pitchFamily="18" charset="0"/>
              </a:rPr>
              <a:t>links</a:t>
            </a:r>
            <a:endParaRPr lang="en-IN" sz="3600" b="1"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EB2884CE-16F8-9B43-B829-E73C1813D104}"/>
              </a:ext>
            </a:extLst>
          </p:cNvPr>
          <p:cNvSpPr txBox="1"/>
          <p:nvPr/>
        </p:nvSpPr>
        <p:spPr>
          <a:xfrm>
            <a:off x="1935480" y="2286000"/>
            <a:ext cx="15179040" cy="4435830"/>
          </a:xfrm>
          <a:prstGeom prst="rect">
            <a:avLst/>
          </a:prstGeom>
          <a:noFill/>
        </p:spPr>
        <p:txBody>
          <a:bodyPr wrap="square" rtlCol="0">
            <a:spAutoFit/>
          </a:bodyPr>
          <a:lstStyle/>
          <a:p>
            <a:pPr marL="285750" indent="-285750">
              <a:lnSpc>
                <a:spcPct val="150000"/>
              </a:lnSpc>
              <a:buFont typeface="Wingdings" panose="05000000000000000000" pitchFamily="2" charset="2"/>
              <a:buChar char="v"/>
            </a:pPr>
            <a:r>
              <a:rPr lang="en-IN" sz="3200" dirty="0">
                <a:latin typeface="Times New Roman" panose="02020603050405020304" pitchFamily="18" charset="0"/>
                <a:cs typeface="Times New Roman" panose="02020603050405020304" pitchFamily="18" charset="0"/>
                <a:hlinkClick r:id="rId2"/>
              </a:rPr>
              <a:t>https://www.sciencedirect.com/science/article/pii/S0939388919301120</a:t>
            </a:r>
            <a:endParaRPr lang="en-IN" sz="3200" dirty="0">
              <a:latin typeface="Times New Roman" panose="02020603050405020304" pitchFamily="18" charset="0"/>
              <a:cs typeface="Times New Roman" panose="02020603050405020304" pitchFamily="18" charset="0"/>
            </a:endParaRPr>
          </a:p>
          <a:p>
            <a:pPr marL="285750" indent="-285750">
              <a:lnSpc>
                <a:spcPct val="150000"/>
              </a:lnSpc>
              <a:buFont typeface="Wingdings" panose="05000000000000000000" pitchFamily="2" charset="2"/>
              <a:buChar char="v"/>
            </a:pPr>
            <a:r>
              <a:rPr lang="en-IN" sz="3200" dirty="0">
                <a:latin typeface="Times New Roman" panose="02020603050405020304" pitchFamily="18" charset="0"/>
                <a:cs typeface="Times New Roman" panose="02020603050405020304" pitchFamily="18" charset="0"/>
                <a:hlinkClick r:id="rId3"/>
              </a:rPr>
              <a:t>https://www.coursera.org/learn/deep-learning-medical-image-analysis</a:t>
            </a:r>
            <a:endParaRPr lang="en-IN" sz="3200" dirty="0">
              <a:latin typeface="Times New Roman" panose="02020603050405020304" pitchFamily="18" charset="0"/>
              <a:cs typeface="Times New Roman" panose="02020603050405020304" pitchFamily="18" charset="0"/>
            </a:endParaRPr>
          </a:p>
          <a:p>
            <a:pPr marL="285750" indent="-285750">
              <a:lnSpc>
                <a:spcPct val="150000"/>
              </a:lnSpc>
              <a:buFont typeface="Wingdings" panose="05000000000000000000" pitchFamily="2" charset="2"/>
              <a:buChar char="v"/>
            </a:pPr>
            <a:r>
              <a:rPr lang="en-IN" sz="3200" dirty="0">
                <a:latin typeface="Times New Roman" panose="02020603050405020304" pitchFamily="18" charset="0"/>
                <a:cs typeface="Times New Roman" panose="02020603050405020304" pitchFamily="18" charset="0"/>
                <a:hlinkClick r:id="rId4"/>
              </a:rPr>
              <a:t>https://www.ncbi.nlm.nih.gov/pmc/articles/PMC7781161/</a:t>
            </a:r>
            <a:endParaRPr lang="en-IN" sz="3200" dirty="0">
              <a:latin typeface="Times New Roman" panose="02020603050405020304" pitchFamily="18" charset="0"/>
              <a:cs typeface="Times New Roman" panose="02020603050405020304" pitchFamily="18" charset="0"/>
            </a:endParaRPr>
          </a:p>
          <a:p>
            <a:pPr marL="285750" indent="-285750">
              <a:lnSpc>
                <a:spcPct val="150000"/>
              </a:lnSpc>
              <a:buFont typeface="Wingdings" panose="05000000000000000000" pitchFamily="2" charset="2"/>
              <a:buChar char="v"/>
            </a:pPr>
            <a:r>
              <a:rPr lang="en-IN" sz="3200" b="0" i="0" u="none" strike="noStrike" dirty="0">
                <a:solidFill>
                  <a:srgbClr val="00B0F0"/>
                </a:solidFill>
                <a:effectLst/>
                <a:latin typeface="Times New Roman" panose="02020603050405020304" pitchFamily="18" charset="0"/>
                <a:cs typeface="Times New Roman" panose="02020603050405020304" pitchFamily="18" charset="0"/>
                <a:hlinkClick r:id="rId5">
                  <a:extLst>
                    <a:ext uri="{A12FA001-AC4F-418D-AE19-62706E023703}">
                      <ahyp:hlinkClr xmlns:ahyp="http://schemas.microsoft.com/office/drawing/2018/hyperlinkcolor" val="tx"/>
                    </a:ext>
                  </a:extLst>
                </a:hlinkClick>
              </a:rPr>
              <a:t>https://www.udemy.com/course/tensorflow-for-deep-learning/</a:t>
            </a:r>
            <a:endParaRPr lang="en-IN" sz="3200" b="0" i="0" u="none" strike="noStrike" dirty="0">
              <a:solidFill>
                <a:srgbClr val="00B0F0"/>
              </a:solidFill>
              <a:effectLst/>
              <a:latin typeface="Times New Roman" panose="02020603050405020304" pitchFamily="18" charset="0"/>
              <a:cs typeface="Times New Roman" panose="02020603050405020304" pitchFamily="18" charset="0"/>
            </a:endParaRPr>
          </a:p>
          <a:p>
            <a:pPr marL="285750" indent="-285750">
              <a:lnSpc>
                <a:spcPct val="150000"/>
              </a:lnSpc>
              <a:buFont typeface="Wingdings" panose="05000000000000000000" pitchFamily="2" charset="2"/>
              <a:buChar char="v"/>
            </a:pPr>
            <a:r>
              <a:rPr lang="en-IN" sz="3200" dirty="0">
                <a:latin typeface="Times New Roman" panose="02020603050405020304" pitchFamily="18" charset="0"/>
                <a:cs typeface="Times New Roman" panose="02020603050405020304" pitchFamily="18" charset="0"/>
                <a:hlinkClick r:id="rId4"/>
              </a:rPr>
              <a:t>https://www.ncbi.nlm.nih.gov/pmc/articles/PMC7781161/</a:t>
            </a:r>
            <a:endParaRPr lang="en-IN" sz="3200" dirty="0">
              <a:solidFill>
                <a:srgbClr val="ECECEC"/>
              </a:solidFill>
              <a:latin typeface="Times New Roman" panose="02020603050405020304" pitchFamily="18" charset="0"/>
              <a:cs typeface="Times New Roman" panose="02020603050405020304" pitchFamily="18" charset="0"/>
            </a:endParaRPr>
          </a:p>
          <a:p>
            <a:pPr marL="285750" indent="-285750">
              <a:lnSpc>
                <a:spcPct val="150000"/>
              </a:lnSpc>
              <a:buFont typeface="Wingdings" panose="05000000000000000000" pitchFamily="2" charset="2"/>
              <a:buChar char="v"/>
            </a:pPr>
            <a:endParaRPr lang="en-IN" sz="32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dirty="0"/>
              <a:t>April 18, 2024</a:t>
            </a:r>
          </a:p>
        </p:txBody>
      </p:sp>
      <p:sp>
        <p:nvSpPr>
          <p:cNvPr id="3" name="Footer Placeholder 2"/>
          <p:cNvSpPr>
            <a:spLocks noGrp="1"/>
          </p:cNvSpPr>
          <p:nvPr>
            <p:ph type="ftr" sz="quarter" idx="11"/>
          </p:nvPr>
        </p:nvSpPr>
        <p:spPr/>
        <p:txBody>
          <a:bodyPr/>
          <a:lstStyle/>
          <a:p>
            <a:r>
              <a:rPr lang="en-IN" dirty="0"/>
              <a:t>DEPARTMENT OF COMPUTER SCIENCE &amp; ENGINEERING   / MEDICLASSIFY: AI POWERED MEDICAL IMAGE DIAGNOSIS </a:t>
            </a:r>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42</a:t>
            </a:fld>
            <a:endParaRPr lang="en-US"/>
          </a:p>
        </p:txBody>
      </p:sp>
      <p:sp>
        <p:nvSpPr>
          <p:cNvPr id="5" name="Rectangle 4"/>
          <p:cNvSpPr/>
          <p:nvPr/>
        </p:nvSpPr>
        <p:spPr>
          <a:xfrm>
            <a:off x="7078261" y="227074"/>
            <a:ext cx="9575769" cy="646331"/>
          </a:xfrm>
          <a:prstGeom prst="rect">
            <a:avLst/>
          </a:prstGeom>
        </p:spPr>
        <p:txBody>
          <a:bodyPr wrap="square">
            <a:spAutoFit/>
          </a:bodyPr>
          <a:lstStyle/>
          <a:p>
            <a:r>
              <a:rPr lang="en-IN" sz="3600" b="1" dirty="0">
                <a:latin typeface="Times New Roman" pitchFamily="18" charset="0"/>
                <a:cs typeface="Times New Roman" pitchFamily="18" charset="0"/>
              </a:rPr>
              <a:t>REFERENCES</a:t>
            </a:r>
            <a:endParaRPr lang="en-IN" sz="3600" b="1" dirty="0"/>
          </a:p>
        </p:txBody>
      </p:sp>
      <p:sp>
        <p:nvSpPr>
          <p:cNvPr id="6" name="TextBox 5"/>
          <p:cNvSpPr txBox="1"/>
          <p:nvPr/>
        </p:nvSpPr>
        <p:spPr>
          <a:xfrm>
            <a:off x="457200" y="1220932"/>
            <a:ext cx="17373600" cy="7781939"/>
          </a:xfrm>
          <a:prstGeom prst="rect">
            <a:avLst/>
          </a:prstGeom>
          <a:noFill/>
        </p:spPr>
        <p:txBody>
          <a:bodyPr wrap="square" rtlCol="0">
            <a:spAutoFit/>
          </a:bodyPr>
          <a:lstStyle/>
          <a:p>
            <a:pPr marL="514350" indent="-514350" algn="just">
              <a:lnSpc>
                <a:spcPct val="150000"/>
              </a:lnSpc>
              <a:buFont typeface="+mj-lt"/>
              <a:buAutoNum type="arabicParenR"/>
            </a:pPr>
            <a:r>
              <a:rPr lang="en-US" sz="2400" b="0" i="0" dirty="0">
                <a:effectLst/>
                <a:latin typeface="Times New Roman" panose="02020603050405020304" pitchFamily="18" charset="0"/>
                <a:cs typeface="Times New Roman" panose="02020603050405020304" pitchFamily="18" charset="0"/>
              </a:rPr>
              <a:t>Litjens, Geert et al. "A survey on deep learning in medical image analysis." Medical Image Analysis, vol. 42, 2019, pp. 60-88. This survey paper provides an extensive overview of deep learning techniques applied to medical image analysis, covering various applications, methodologies, and challenges in the field.</a:t>
            </a:r>
          </a:p>
          <a:p>
            <a:pPr marL="514350" indent="-514350" algn="just">
              <a:lnSpc>
                <a:spcPct val="150000"/>
              </a:lnSpc>
              <a:buFont typeface="+mj-lt"/>
              <a:buAutoNum type="arabicParenR"/>
            </a:pPr>
            <a:r>
              <a:rPr lang="en-IN" sz="2400" b="0" i="0" dirty="0">
                <a:effectLst/>
                <a:latin typeface="Times New Roman" panose="02020603050405020304" pitchFamily="18" charset="0"/>
                <a:cs typeface="Times New Roman" panose="02020603050405020304" pitchFamily="18" charset="0"/>
              </a:rPr>
              <a:t>Shen, Dinggang et al. "Deep Learning in Medical Image Analysis." Medical Image Analysis, vol. 49, 2019, pp. 82-113.</a:t>
            </a:r>
            <a:r>
              <a:rPr lang="en-US" sz="2400" b="0" i="0" dirty="0">
                <a:effectLst/>
                <a:latin typeface="Times New Roman" panose="02020603050405020304" pitchFamily="18" charset="0"/>
                <a:cs typeface="Times New Roman" panose="02020603050405020304" pitchFamily="18" charset="0"/>
              </a:rPr>
              <a:t> This review paper offers an in-depth analysis of deep learning methods for medical image analysis, focusing on the architecture, applications, and advancements of deep neural networks in the field.</a:t>
            </a:r>
          </a:p>
          <a:p>
            <a:pPr marL="514350" indent="-514350" algn="just">
              <a:lnSpc>
                <a:spcPct val="150000"/>
              </a:lnSpc>
              <a:buFont typeface="+mj-lt"/>
              <a:buAutoNum type="arabicParenR"/>
            </a:pPr>
            <a:r>
              <a:rPr lang="en-IN" sz="2400" b="0" i="0" dirty="0">
                <a:effectLst/>
                <a:latin typeface="Times New Roman" panose="02020603050405020304" pitchFamily="18" charset="0"/>
                <a:cs typeface="Times New Roman" panose="02020603050405020304" pitchFamily="18" charset="0"/>
              </a:rPr>
              <a:t>Rajpurkar, Pranav et al. "CheXNet: Radiologist-Level Pneumonia Detection on Chest X-Rays with Deep Learning." IEEE Transactions on Medical Imaging, vol. 38, no. 8, 2021, pp. 1747-1758.</a:t>
            </a:r>
            <a:r>
              <a:rPr lang="en-US" sz="2400" b="0" i="0" dirty="0">
                <a:effectLst/>
                <a:latin typeface="Times New Roman" panose="02020603050405020304" pitchFamily="18" charset="0"/>
                <a:cs typeface="Times New Roman" panose="02020603050405020304" pitchFamily="18" charset="0"/>
              </a:rPr>
              <a:t> This study introduces CheXNet, a deep learning model trained to detect pneumonia in chest X-rays. </a:t>
            </a:r>
            <a:endParaRPr lang="en-US" sz="2400" dirty="0">
              <a:latin typeface="Times New Roman" panose="02020603050405020304" pitchFamily="18" charset="0"/>
              <a:cs typeface="Times New Roman" panose="02020603050405020304" pitchFamily="18" charset="0"/>
            </a:endParaRPr>
          </a:p>
          <a:p>
            <a:pPr marL="514350" indent="-514350" algn="just">
              <a:lnSpc>
                <a:spcPct val="150000"/>
              </a:lnSpc>
              <a:buFont typeface="+mj-lt"/>
              <a:buAutoNum type="arabicParenR"/>
            </a:pPr>
            <a:r>
              <a:rPr lang="en-IN" sz="2400" b="0" i="0" dirty="0">
                <a:effectLst/>
                <a:latin typeface="Times New Roman" panose="02020603050405020304" pitchFamily="18" charset="0"/>
                <a:cs typeface="Times New Roman" panose="02020603050405020304" pitchFamily="18" charset="0"/>
              </a:rPr>
              <a:t>Esteva, Andre et al. "Dermatologist-level classification of skin cancer with deep neural networks." Nature Medicine, vol. 25, no. 3, 2023, pp. 152-155.</a:t>
            </a:r>
            <a:r>
              <a:rPr lang="en-US" sz="2400" b="0" i="0" dirty="0">
                <a:effectLst/>
                <a:latin typeface="Times New Roman" panose="02020603050405020304" pitchFamily="18" charset="0"/>
                <a:cs typeface="Times New Roman" panose="02020603050405020304" pitchFamily="18" charset="0"/>
              </a:rPr>
              <a:t> his study presents a deep learning model capable of classifying skin cancer with performance comparable to dermatologists</a:t>
            </a:r>
          </a:p>
          <a:p>
            <a:pPr marL="514350" indent="-514350" algn="just">
              <a:lnSpc>
                <a:spcPct val="150000"/>
              </a:lnSpc>
              <a:buFont typeface="+mj-lt"/>
              <a:buAutoNum type="arabicParenR"/>
            </a:pPr>
            <a:r>
              <a:rPr lang="en-US" sz="2400" b="0" i="0" dirty="0">
                <a:effectLst/>
                <a:latin typeface="Times New Roman" panose="02020603050405020304" pitchFamily="18" charset="0"/>
                <a:cs typeface="Times New Roman" panose="02020603050405020304" pitchFamily="18" charset="0"/>
              </a:rPr>
              <a:t>Topol, Eric J. "High-performance medicine: the convergence of human and artificial intelligence." The Lancet, vol. 395, no. 10226, 2020, pp. 1746-1757. This paper explores the convergence of human expertise and artificial intelligence in high-performance medicine.</a:t>
            </a:r>
            <a:endParaRPr lang="en-IN" sz="24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234547" y="3345873"/>
            <a:ext cx="4592782" cy="923330"/>
          </a:xfrm>
          <a:prstGeom prst="rect">
            <a:avLst/>
          </a:prstGeom>
          <a:noFill/>
        </p:spPr>
        <p:txBody>
          <a:bodyPr wrap="square" rtlCol="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r>
              <a:rPr lang="en-IN" sz="5400" b="1" spc="50" dirty="0">
                <a:ln w="11430"/>
                <a:solidFill>
                  <a:srgbClr val="002060"/>
                </a:solidFill>
                <a:effectLst>
                  <a:outerShdw blurRad="76200" dist="50800" dir="5400000" algn="tl" rotWithShape="0">
                    <a:srgbClr val="000000">
                      <a:alpha val="65000"/>
                    </a:srgbClr>
                  </a:outerShdw>
                </a:effectLst>
                <a:latin typeface="Times New Roman" pitchFamily="18" charset="0"/>
                <a:cs typeface="Times New Roman" pitchFamily="18" charset="0"/>
              </a:rPr>
              <a:t>THANK YOU</a:t>
            </a:r>
          </a:p>
        </p:txBody>
      </p:sp>
      <p:pic>
        <p:nvPicPr>
          <p:cNvPr id="6" name="Picture 3" descr="C:\Users\Sharad\Desktop\download veltech.png"/>
          <p:cNvPicPr>
            <a:picLocks noChangeAspect="1" noChangeArrowheads="1"/>
          </p:cNvPicPr>
          <p:nvPr/>
        </p:nvPicPr>
        <p:blipFill>
          <a:blip r:embed="rId2"/>
          <a:srcRect/>
          <a:stretch>
            <a:fillRect/>
          </a:stretch>
        </p:blipFill>
        <p:spPr bwMode="auto">
          <a:xfrm>
            <a:off x="10975090" y="6978363"/>
            <a:ext cx="4295554" cy="1438275"/>
          </a:xfrm>
          <a:prstGeom prst="rect">
            <a:avLst/>
          </a:prstGeom>
          <a:noFill/>
        </p:spPr>
      </p:pic>
      <p:sp>
        <p:nvSpPr>
          <p:cNvPr id="9" name="Slide Number Placeholder 8">
            <a:extLst>
              <a:ext uri="{FF2B5EF4-FFF2-40B4-BE49-F238E27FC236}">
                <a16:creationId xmlns:a16="http://schemas.microsoft.com/office/drawing/2014/main" id="{DE467E1A-CA3B-20EC-133C-FDE72F8F5F6A}"/>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43</a:t>
            </a:fld>
            <a:endParaRPr lang="en-US"/>
          </a:p>
        </p:txBody>
      </p:sp>
      <p:sp>
        <p:nvSpPr>
          <p:cNvPr id="10" name="Footer Placeholder 9">
            <a:extLst>
              <a:ext uri="{FF2B5EF4-FFF2-40B4-BE49-F238E27FC236}">
                <a16:creationId xmlns:a16="http://schemas.microsoft.com/office/drawing/2014/main" id="{C085D79C-5367-5D11-F316-8E41FBE4E674}"/>
              </a:ext>
            </a:extLst>
          </p:cNvPr>
          <p:cNvSpPr>
            <a:spLocks noGrp="1"/>
          </p:cNvSpPr>
          <p:nvPr>
            <p:ph type="ftr" sz="quarter" idx="11"/>
          </p:nvPr>
        </p:nvSpPr>
        <p:spPr/>
        <p:txBody>
          <a:bodyPr/>
          <a:lstStyle/>
          <a:p>
            <a:r>
              <a:rPr lang="en-IN" dirty="0"/>
              <a:t>DEPARTMENT OF COMPUTER SCIENCE &amp; ENGINEERING   / MEDICLASSIFY: AI POWERED MEDICAL IMAGE DIAGNOSIS </a:t>
            </a:r>
          </a:p>
        </p:txBody>
      </p:sp>
      <p:sp>
        <p:nvSpPr>
          <p:cNvPr id="11" name="Date Placeholder 10">
            <a:extLst>
              <a:ext uri="{FF2B5EF4-FFF2-40B4-BE49-F238E27FC236}">
                <a16:creationId xmlns:a16="http://schemas.microsoft.com/office/drawing/2014/main" id="{245F8EC2-D106-5A27-3961-508236D30CF6}"/>
              </a:ext>
            </a:extLst>
          </p:cNvPr>
          <p:cNvSpPr>
            <a:spLocks noGrp="1"/>
          </p:cNvSpPr>
          <p:nvPr>
            <p:ph type="dt" sz="half" idx="10"/>
          </p:nvPr>
        </p:nvSpPr>
        <p:spPr/>
        <p:txBody>
          <a:bodyPr/>
          <a:lstStyle/>
          <a:p>
            <a:r>
              <a:rPr lang="en-US" dirty="0"/>
              <a:t>April 18, 2024</a:t>
            </a:r>
          </a:p>
        </p:txBody>
      </p:sp>
      <p:pic>
        <p:nvPicPr>
          <p:cNvPr id="12" name="Picture 2" descr="C:\Users\Sharad\Desktop\Logo-Final-A veltech.png">
            <a:extLst>
              <a:ext uri="{FF2B5EF4-FFF2-40B4-BE49-F238E27FC236}">
                <a16:creationId xmlns:a16="http://schemas.microsoft.com/office/drawing/2014/main" id="{02DAE25E-C86A-BBED-9DA8-E19B5DADF85E}"/>
              </a:ext>
            </a:extLst>
          </p:cNvPr>
          <p:cNvPicPr>
            <a:picLocks noChangeAspect="1" noChangeArrowheads="1"/>
          </p:cNvPicPr>
          <p:nvPr/>
        </p:nvPicPr>
        <p:blipFill>
          <a:blip r:embed="rId3"/>
          <a:srcRect/>
          <a:stretch>
            <a:fillRect/>
          </a:stretch>
        </p:blipFill>
        <p:spPr bwMode="auto">
          <a:xfrm>
            <a:off x="15657819" y="7325253"/>
            <a:ext cx="1160907" cy="859227"/>
          </a:xfrm>
          <a:prstGeom prst="rect">
            <a:avLst/>
          </a:prstGeom>
          <a:noFill/>
        </p:spPr>
      </p:pic>
      <p:pic>
        <p:nvPicPr>
          <p:cNvPr id="2" name="Picture 1">
            <a:extLst>
              <a:ext uri="{FF2B5EF4-FFF2-40B4-BE49-F238E27FC236}">
                <a16:creationId xmlns:a16="http://schemas.microsoft.com/office/drawing/2014/main" id="{7EE4605A-6D92-B592-0DB8-CF20E13BC4F5}"/>
              </a:ext>
            </a:extLst>
          </p:cNvPr>
          <p:cNvPicPr>
            <a:picLocks noChangeAspect="1"/>
          </p:cNvPicPr>
          <p:nvPr/>
        </p:nvPicPr>
        <p:blipFill>
          <a:blip r:embed="rId4"/>
          <a:stretch>
            <a:fillRect/>
          </a:stretch>
        </p:blipFill>
        <p:spPr>
          <a:xfrm>
            <a:off x="16818726" y="7134954"/>
            <a:ext cx="1448961" cy="1125091"/>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dirty="0"/>
              <a:t>April 18,2024</a:t>
            </a:r>
          </a:p>
        </p:txBody>
      </p:sp>
      <p:sp>
        <p:nvSpPr>
          <p:cNvPr id="3" name="Footer Placeholder 2"/>
          <p:cNvSpPr>
            <a:spLocks noGrp="1"/>
          </p:cNvSpPr>
          <p:nvPr>
            <p:ph type="ftr" sz="quarter" idx="11"/>
          </p:nvPr>
        </p:nvSpPr>
        <p:spPr/>
        <p:txBody>
          <a:bodyPr/>
          <a:lstStyle/>
          <a:p>
            <a:r>
              <a:rPr lang="en-IN" dirty="0"/>
              <a:t>DEPARTMENT OF COMPUTER SCIENCE &amp; ENGINEERING   / MEDICLASSIFY: AI POWERED MEDICAL IMAGE DIAGNOSIS</a:t>
            </a:r>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5</a:t>
            </a:fld>
            <a:endParaRPr lang="en-US"/>
          </a:p>
        </p:txBody>
      </p:sp>
      <p:sp>
        <p:nvSpPr>
          <p:cNvPr id="5" name="Rectangle 4"/>
          <p:cNvSpPr/>
          <p:nvPr/>
        </p:nvSpPr>
        <p:spPr>
          <a:xfrm>
            <a:off x="915526" y="1754057"/>
            <a:ext cx="16645205" cy="6374822"/>
          </a:xfrm>
          <a:prstGeom prst="rect">
            <a:avLst/>
          </a:prstGeom>
        </p:spPr>
        <p:txBody>
          <a:bodyPr wrap="square">
            <a:spAutoFit/>
          </a:bodyPr>
          <a:lstStyle/>
          <a:p>
            <a:pPr lvl="1">
              <a:lnSpc>
                <a:spcPct val="150000"/>
              </a:lnSpc>
            </a:pPr>
            <a:r>
              <a:rPr lang="en-US" sz="3200" b="1" dirty="0">
                <a:latin typeface="Times New Roman" panose="02020603050405020304" pitchFamily="18" charset="0"/>
                <a:cs typeface="Times New Roman" panose="02020603050405020304" pitchFamily="18" charset="0"/>
              </a:rPr>
              <a:t>METHOD:</a:t>
            </a:r>
          </a:p>
          <a:p>
            <a:pPr marL="914400" lvl="1" indent="-457200">
              <a:lnSpc>
                <a:spcPct val="150000"/>
              </a:lnSpc>
              <a:buFont typeface="Wingdings" panose="05000000000000000000" pitchFamily="2" charset="2"/>
              <a:buChar char="v"/>
            </a:pPr>
            <a:r>
              <a:rPr lang="en-US" sz="3000" b="0" i="0" dirty="0">
                <a:effectLst/>
                <a:latin typeface="Times New Roman" panose="02020603050405020304" pitchFamily="18" charset="0"/>
                <a:cs typeface="Times New Roman" panose="02020603050405020304" pitchFamily="18" charset="0"/>
              </a:rPr>
              <a:t>Collect and preprocess a dataset of labeled medical images, including X-rays and MRIs, to train the AI model.</a:t>
            </a:r>
            <a:endParaRPr lang="en-US" sz="3000" b="1" i="0" dirty="0">
              <a:effectLst/>
              <a:latin typeface="Times New Roman" panose="02020603050405020304" pitchFamily="18" charset="0"/>
              <a:cs typeface="Times New Roman" panose="02020603050405020304" pitchFamily="18" charset="0"/>
            </a:endParaRPr>
          </a:p>
          <a:p>
            <a:pPr marL="914400" lvl="1" indent="-457200">
              <a:lnSpc>
                <a:spcPct val="150000"/>
              </a:lnSpc>
              <a:buFont typeface="Wingdings" panose="05000000000000000000" pitchFamily="2" charset="2"/>
              <a:buChar char="v"/>
            </a:pPr>
            <a:r>
              <a:rPr lang="en-US" sz="3000" b="0" i="0" dirty="0">
                <a:effectLst/>
                <a:latin typeface="Times New Roman" panose="02020603050405020304" pitchFamily="18" charset="0"/>
                <a:cs typeface="Times New Roman" panose="02020603050405020304" pitchFamily="18" charset="0"/>
              </a:rPr>
              <a:t>Develop and train a convolutional neural network (CNN) using deep learning techniques to analyze medical images and make diagnostic predictions.</a:t>
            </a:r>
          </a:p>
          <a:p>
            <a:pPr marL="914400" lvl="1" indent="-457200">
              <a:lnSpc>
                <a:spcPct val="150000"/>
              </a:lnSpc>
              <a:buFont typeface="Wingdings" panose="05000000000000000000" pitchFamily="2" charset="2"/>
              <a:buChar char="v"/>
            </a:pPr>
            <a:r>
              <a:rPr lang="en-US" sz="3000" b="0" i="0" dirty="0">
                <a:effectLst/>
                <a:latin typeface="Times New Roman" panose="02020603050405020304" pitchFamily="18" charset="0"/>
                <a:cs typeface="Times New Roman" panose="02020603050405020304" pitchFamily="18" charset="0"/>
              </a:rPr>
              <a:t>Integrate the trained AI model into a user friendly web- platform, allowing the users to upload the medical images for analysis.</a:t>
            </a:r>
          </a:p>
          <a:p>
            <a:pPr marL="914400" lvl="1" indent="-457200">
              <a:lnSpc>
                <a:spcPct val="150000"/>
              </a:lnSpc>
              <a:buFont typeface="Wingdings" panose="05000000000000000000" pitchFamily="2" charset="2"/>
              <a:buChar char="v"/>
            </a:pPr>
            <a:endParaRPr lang="en-US" sz="3200" b="1" dirty="0">
              <a:solidFill>
                <a:srgbClr val="ECECEC"/>
              </a:solidFill>
              <a:latin typeface="Times New Roman" panose="02020603050405020304" pitchFamily="18" charset="0"/>
              <a:cs typeface="Times New Roman" panose="02020603050405020304" pitchFamily="18" charset="0"/>
            </a:endParaRPr>
          </a:p>
          <a:p>
            <a:pPr lvl="1">
              <a:lnSpc>
                <a:spcPct val="150000"/>
              </a:lnSpc>
            </a:pPr>
            <a:endParaRPr lang="en-IN" sz="3200" b="1" dirty="0">
              <a:latin typeface="Times New Roman" panose="02020603050405020304" pitchFamily="18" charset="0"/>
              <a:cs typeface="Times New Roman" pitchFamily="18" charset="0"/>
            </a:endParaRPr>
          </a:p>
        </p:txBody>
      </p:sp>
    </p:spTree>
    <p:extLst>
      <p:ext uri="{BB962C8B-B14F-4D97-AF65-F5344CB8AC3E}">
        <p14:creationId xmlns:p14="http://schemas.microsoft.com/office/powerpoint/2010/main" val="37422416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dirty="0"/>
              <a:t>April 18,2024</a:t>
            </a:r>
          </a:p>
        </p:txBody>
      </p:sp>
      <p:sp>
        <p:nvSpPr>
          <p:cNvPr id="3" name="Footer Placeholder 2"/>
          <p:cNvSpPr>
            <a:spLocks noGrp="1"/>
          </p:cNvSpPr>
          <p:nvPr>
            <p:ph type="ftr" sz="quarter" idx="11"/>
          </p:nvPr>
        </p:nvSpPr>
        <p:spPr/>
        <p:txBody>
          <a:bodyPr/>
          <a:lstStyle/>
          <a:p>
            <a:r>
              <a:rPr lang="en-IN" dirty="0"/>
              <a:t>DEPARTMENT OF COMPUTER SCIENCE &amp; ENGINEERING   / MEDICLASSIFY: AI POWERED MEDICAL IMAGE DIAGNOSIS</a:t>
            </a:r>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6</a:t>
            </a:fld>
            <a:endParaRPr lang="en-US"/>
          </a:p>
        </p:txBody>
      </p:sp>
      <p:sp>
        <p:nvSpPr>
          <p:cNvPr id="5" name="Rectangle 4"/>
          <p:cNvSpPr/>
          <p:nvPr/>
        </p:nvSpPr>
        <p:spPr>
          <a:xfrm>
            <a:off x="1100004" y="1330499"/>
            <a:ext cx="16087991" cy="5549340"/>
          </a:xfrm>
          <a:prstGeom prst="rect">
            <a:avLst/>
          </a:prstGeom>
        </p:spPr>
        <p:txBody>
          <a:bodyPr wrap="square">
            <a:spAutoFit/>
          </a:bodyPr>
          <a:lstStyle/>
          <a:p>
            <a:pPr marL="914400" lvl="1" indent="-457200">
              <a:lnSpc>
                <a:spcPct val="150000"/>
              </a:lnSpc>
              <a:buFont typeface="Wingdings" panose="05000000000000000000" pitchFamily="2" charset="2"/>
              <a:buChar char="v"/>
            </a:pPr>
            <a:r>
              <a:rPr lang="en-US" sz="2800" b="1" dirty="0">
                <a:latin typeface="Times New Roman" panose="02020603050405020304" pitchFamily="18" charset="0"/>
                <a:cs typeface="Times New Roman" panose="02020603050405020304" pitchFamily="18" charset="0"/>
              </a:rPr>
              <a:t>RESULT:</a:t>
            </a:r>
            <a:endParaRPr lang="en-US" sz="2800" b="1" i="0" dirty="0">
              <a:effectLst/>
              <a:latin typeface="Times New Roman" panose="02020603050405020304" pitchFamily="18" charset="0"/>
              <a:cs typeface="Times New Roman" panose="02020603050405020304" pitchFamily="18" charset="0"/>
            </a:endParaRPr>
          </a:p>
          <a:p>
            <a:pPr marL="914400" lvl="1" indent="-457200">
              <a:lnSpc>
                <a:spcPct val="150000"/>
              </a:lnSpc>
              <a:buFont typeface="Wingdings" panose="05000000000000000000" pitchFamily="2" charset="2"/>
              <a:buChar char="v"/>
            </a:pPr>
            <a:r>
              <a:rPr lang="en-US" sz="3000" b="0" i="0" dirty="0">
                <a:effectLst/>
                <a:latin typeface="Times New Roman" panose="02020603050405020304" pitchFamily="18" charset="0"/>
                <a:cs typeface="Times New Roman" panose="02020603050405020304" pitchFamily="18" charset="0"/>
              </a:rPr>
              <a:t>Successful development of an AI-powered system capable of accurately analyzing medical images, such as X-rays and MRIs, for diagnostic purposes.</a:t>
            </a:r>
          </a:p>
          <a:p>
            <a:pPr marL="914400" lvl="1" indent="-457200">
              <a:lnSpc>
                <a:spcPct val="150000"/>
              </a:lnSpc>
              <a:buFont typeface="Wingdings" panose="05000000000000000000" pitchFamily="2" charset="2"/>
              <a:buChar char="v"/>
            </a:pPr>
            <a:r>
              <a:rPr lang="en-US" sz="3000" b="0" i="0" dirty="0">
                <a:effectLst/>
                <a:latin typeface="Times New Roman" panose="02020603050405020304" pitchFamily="18" charset="0"/>
                <a:cs typeface="Times New Roman" panose="02020603050405020304" pitchFamily="18" charset="0"/>
              </a:rPr>
              <a:t>Creation of a user-friendly web platform that allows users to upload medical images and receive instant diagnostic insights, contributing to improved accessibility and efficiency in healthcare.</a:t>
            </a:r>
            <a:endParaRPr lang="en-US" sz="3000" dirty="0">
              <a:latin typeface="Times New Roman" panose="02020603050405020304" pitchFamily="18" charset="0"/>
              <a:cs typeface="Times New Roman" panose="02020603050405020304" pitchFamily="18" charset="0"/>
            </a:endParaRPr>
          </a:p>
          <a:p>
            <a:pPr marL="914400" lvl="1" indent="-457200">
              <a:lnSpc>
                <a:spcPct val="150000"/>
              </a:lnSpc>
              <a:buFont typeface="Wingdings" panose="05000000000000000000" pitchFamily="2" charset="2"/>
              <a:buChar char="v"/>
            </a:pPr>
            <a:r>
              <a:rPr lang="en-US" sz="3000" b="0" i="0" dirty="0">
                <a:effectLst/>
                <a:latin typeface="Times New Roman" panose="02020603050405020304" pitchFamily="18" charset="0"/>
                <a:cs typeface="Times New Roman" panose="02020603050405020304" pitchFamily="18" charset="0"/>
              </a:rPr>
              <a:t>Potential positive impact on patient care and healthcare outcomes by providing healthcare professionals with a cost-effective and accessible tool for medical diagnosis, leading to timely interventions and improved treatment decisions.</a:t>
            </a:r>
          </a:p>
        </p:txBody>
      </p:sp>
    </p:spTree>
    <p:extLst>
      <p:ext uri="{BB962C8B-B14F-4D97-AF65-F5344CB8AC3E}">
        <p14:creationId xmlns:p14="http://schemas.microsoft.com/office/powerpoint/2010/main" val="12617501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5FB58B3-8616-B44D-9F8E-BA169716E292}"/>
              </a:ext>
            </a:extLst>
          </p:cNvPr>
          <p:cNvSpPr>
            <a:spLocks noGrp="1"/>
          </p:cNvSpPr>
          <p:nvPr>
            <p:ph type="dt" sz="half" idx="10"/>
          </p:nvPr>
        </p:nvSpPr>
        <p:spPr/>
        <p:txBody>
          <a:bodyPr/>
          <a:lstStyle/>
          <a:p>
            <a:r>
              <a:rPr lang="en-US" dirty="0"/>
              <a:t>April 18,2024</a:t>
            </a:r>
          </a:p>
        </p:txBody>
      </p:sp>
      <p:sp>
        <p:nvSpPr>
          <p:cNvPr id="3" name="Footer Placeholder 2">
            <a:extLst>
              <a:ext uri="{FF2B5EF4-FFF2-40B4-BE49-F238E27FC236}">
                <a16:creationId xmlns:a16="http://schemas.microsoft.com/office/drawing/2014/main" id="{97EF43C9-01DB-110C-A0D3-99CEC6D7CA37}"/>
              </a:ext>
            </a:extLst>
          </p:cNvPr>
          <p:cNvSpPr>
            <a:spLocks noGrp="1"/>
          </p:cNvSpPr>
          <p:nvPr>
            <p:ph type="ftr" sz="quarter" idx="11"/>
          </p:nvPr>
        </p:nvSpPr>
        <p:spPr/>
        <p:txBody>
          <a:bodyPr/>
          <a:lstStyle/>
          <a:p>
            <a:r>
              <a:rPr lang="en-IN" dirty="0"/>
              <a:t>DEPARTMENT OF COMPUTER SCIENCE &amp; ENGINEERING   / / MEDICLASSIFY: AI POWERED MEDICAL IMAGE DIAGNOSIS </a:t>
            </a:r>
          </a:p>
        </p:txBody>
      </p:sp>
      <p:sp>
        <p:nvSpPr>
          <p:cNvPr id="4" name="Slide Number Placeholder 3">
            <a:extLst>
              <a:ext uri="{FF2B5EF4-FFF2-40B4-BE49-F238E27FC236}">
                <a16:creationId xmlns:a16="http://schemas.microsoft.com/office/drawing/2014/main" id="{56CE4A52-0628-BD98-4288-B96A3809BAD6}"/>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7</a:t>
            </a:fld>
            <a:endParaRPr lang="en-US"/>
          </a:p>
        </p:txBody>
      </p:sp>
      <p:sp>
        <p:nvSpPr>
          <p:cNvPr id="6" name="TextBox 5">
            <a:extLst>
              <a:ext uri="{FF2B5EF4-FFF2-40B4-BE49-F238E27FC236}">
                <a16:creationId xmlns:a16="http://schemas.microsoft.com/office/drawing/2014/main" id="{A77E1573-A66D-8BEB-AE9A-C535E2714CA5}"/>
              </a:ext>
            </a:extLst>
          </p:cNvPr>
          <p:cNvSpPr txBox="1"/>
          <p:nvPr/>
        </p:nvSpPr>
        <p:spPr>
          <a:xfrm>
            <a:off x="1645921" y="1608878"/>
            <a:ext cx="14549717" cy="4210512"/>
          </a:xfrm>
          <a:prstGeom prst="rect">
            <a:avLst/>
          </a:prstGeom>
          <a:noFill/>
        </p:spPr>
        <p:txBody>
          <a:bodyPr wrap="square">
            <a:spAutoFit/>
          </a:bodyPr>
          <a:lstStyle/>
          <a:p>
            <a:pPr lvl="1">
              <a:lnSpc>
                <a:spcPct val="150000"/>
              </a:lnSpc>
            </a:pPr>
            <a:r>
              <a:rPr lang="en-US" sz="3200" b="1" dirty="0">
                <a:latin typeface="Times New Roman" panose="02020603050405020304" pitchFamily="18" charset="0"/>
                <a:cs typeface="Times New Roman" panose="02020603050405020304" pitchFamily="18" charset="0"/>
              </a:rPr>
              <a:t>CONCLUSION</a:t>
            </a:r>
            <a:r>
              <a:rPr lang="en-US" sz="1800" b="1" dirty="0">
                <a:latin typeface="Times New Roman" panose="02020603050405020304" pitchFamily="18" charset="0"/>
                <a:cs typeface="Times New Roman" panose="02020603050405020304" pitchFamily="18" charset="0"/>
              </a:rPr>
              <a:t>:</a:t>
            </a:r>
          </a:p>
          <a:p>
            <a:pPr marL="914400" lvl="1" indent="-457200">
              <a:lnSpc>
                <a:spcPct val="150000"/>
              </a:lnSpc>
              <a:buFont typeface="Wingdings" panose="05000000000000000000" pitchFamily="2" charset="2"/>
              <a:buChar char="v"/>
            </a:pPr>
            <a:r>
              <a:rPr lang="en-US" sz="3000" b="0" i="0" dirty="0">
                <a:effectLst/>
                <a:latin typeface="Times New Roman" panose="02020603050405020304" pitchFamily="18" charset="0"/>
                <a:cs typeface="Times New Roman" panose="02020603050405020304" pitchFamily="18" charset="0"/>
              </a:rPr>
              <a:t>The developed AI-powered system demonstrates promising capabilities in accurately analyzing medical images for diagnostic purposes, potentially assisting healthcare professionals in making timely and informed decisions.</a:t>
            </a:r>
            <a:endParaRPr lang="en-US" sz="3000" i="0" dirty="0">
              <a:effectLst/>
              <a:latin typeface="Times New Roman" panose="02020603050405020304" pitchFamily="18" charset="0"/>
              <a:cs typeface="Times New Roman" panose="02020603050405020304" pitchFamily="18" charset="0"/>
            </a:endParaRPr>
          </a:p>
          <a:p>
            <a:pPr marL="914400" lvl="1" indent="-457200">
              <a:lnSpc>
                <a:spcPct val="150000"/>
              </a:lnSpc>
              <a:buFont typeface="Wingdings" panose="05000000000000000000" pitchFamily="2" charset="2"/>
              <a:buChar char="v"/>
            </a:pPr>
            <a:r>
              <a:rPr lang="en-US" sz="3000" b="0" i="0" dirty="0">
                <a:effectLst/>
                <a:latin typeface="Times New Roman" panose="02020603050405020304" pitchFamily="18" charset="0"/>
                <a:cs typeface="Times New Roman" panose="02020603050405020304" pitchFamily="18" charset="0"/>
              </a:rPr>
              <a:t>he user-friendly web platform provides a convenient and accessible means for users to upload their medical images and get the responses.</a:t>
            </a:r>
            <a:endParaRPr lang="en-IN" sz="3000" dirty="0">
              <a:latin typeface="Times New Roman" panose="02020603050405020304" pitchFamily="18" charset="0"/>
              <a:cs typeface="Times New Roman" pitchFamily="18" charset="0"/>
            </a:endParaRPr>
          </a:p>
        </p:txBody>
      </p:sp>
    </p:spTree>
    <p:extLst>
      <p:ext uri="{BB962C8B-B14F-4D97-AF65-F5344CB8AC3E}">
        <p14:creationId xmlns:p14="http://schemas.microsoft.com/office/powerpoint/2010/main" val="24094362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dirty="0"/>
              <a:t>April 18,2024</a:t>
            </a:r>
          </a:p>
        </p:txBody>
      </p:sp>
      <p:sp>
        <p:nvSpPr>
          <p:cNvPr id="3" name="Footer Placeholder 2"/>
          <p:cNvSpPr>
            <a:spLocks noGrp="1"/>
          </p:cNvSpPr>
          <p:nvPr>
            <p:ph type="ftr" sz="quarter" idx="11"/>
          </p:nvPr>
        </p:nvSpPr>
        <p:spPr>
          <a:xfrm>
            <a:off x="5354328" y="9561606"/>
            <a:ext cx="7234206" cy="547688"/>
          </a:xfrm>
        </p:spPr>
        <p:txBody>
          <a:bodyPr/>
          <a:lstStyle/>
          <a:p>
            <a:r>
              <a:rPr lang="en-IN" dirty="0"/>
              <a:t>DEPARTMENT OF COMPUTER SCIENCE &amp; ENGINEERING   / MEDICLASSIFY: AI POWERED MEDICAL IMAGE DIAGNOSIS </a:t>
            </a:r>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8</a:t>
            </a:fld>
            <a:endParaRPr lang="en-US"/>
          </a:p>
        </p:txBody>
      </p:sp>
      <p:sp>
        <p:nvSpPr>
          <p:cNvPr id="5" name="Rectangle 4"/>
          <p:cNvSpPr/>
          <p:nvPr/>
        </p:nvSpPr>
        <p:spPr>
          <a:xfrm>
            <a:off x="806898" y="451550"/>
            <a:ext cx="16940775" cy="1292662"/>
          </a:xfrm>
          <a:prstGeom prst="rect">
            <a:avLst/>
          </a:prstGeom>
        </p:spPr>
        <p:txBody>
          <a:bodyPr wrap="square">
            <a:spAutoFit/>
          </a:bodyPr>
          <a:lstStyle/>
          <a:p>
            <a:pPr lvl="1" algn="ctr">
              <a:lnSpc>
                <a:spcPct val="150000"/>
              </a:lnSpc>
            </a:pPr>
            <a:r>
              <a:rPr lang="en-IN" sz="3600" b="1" dirty="0">
                <a:latin typeface="Times New Roman" pitchFamily="18" charset="0"/>
                <a:cs typeface="Times New Roman" pitchFamily="18" charset="0"/>
              </a:rPr>
              <a:t>OBJECTIVES</a:t>
            </a:r>
          </a:p>
          <a:p>
            <a:pPr algn="ctr"/>
            <a:endParaRPr lang="en-IN" sz="2400" b="1" dirty="0">
              <a:latin typeface="Times New Roman" pitchFamily="18" charset="0"/>
              <a:cs typeface="Times New Roman" pitchFamily="18" charset="0"/>
            </a:endParaRPr>
          </a:p>
        </p:txBody>
      </p:sp>
      <p:sp>
        <p:nvSpPr>
          <p:cNvPr id="7" name="TextBox 6">
            <a:extLst>
              <a:ext uri="{FF2B5EF4-FFF2-40B4-BE49-F238E27FC236}">
                <a16:creationId xmlns:a16="http://schemas.microsoft.com/office/drawing/2014/main" id="{374429AE-9455-8776-12D2-5B9C526865A2}"/>
              </a:ext>
            </a:extLst>
          </p:cNvPr>
          <p:cNvSpPr txBox="1"/>
          <p:nvPr/>
        </p:nvSpPr>
        <p:spPr>
          <a:xfrm>
            <a:off x="976247" y="1485344"/>
            <a:ext cx="16602076" cy="8033609"/>
          </a:xfrm>
          <a:prstGeom prst="rect">
            <a:avLst/>
          </a:prstGeom>
          <a:noFill/>
        </p:spPr>
        <p:txBody>
          <a:bodyPr wrap="square" rtlCol="0">
            <a:spAutoFit/>
          </a:bodyPr>
          <a:lstStyle/>
          <a:p>
            <a:r>
              <a:rPr lang="en-IN" sz="3200" b="1" dirty="0">
                <a:latin typeface="Times New Roman" panose="02020603050405020304" pitchFamily="18" charset="0"/>
                <a:cs typeface="Times New Roman" panose="02020603050405020304" pitchFamily="18" charset="0"/>
              </a:rPr>
              <a:t>AIM OF THE PROJECT:</a:t>
            </a:r>
          </a:p>
          <a:p>
            <a:pPr marL="457200" indent="-457200">
              <a:lnSpc>
                <a:spcPct val="150000"/>
              </a:lnSpc>
              <a:buFont typeface="Wingdings" panose="05000000000000000000" pitchFamily="2" charset="2"/>
              <a:buChar char="v"/>
            </a:pPr>
            <a:r>
              <a:rPr lang="en-US" sz="3000" b="0" i="0" dirty="0">
                <a:effectLst/>
                <a:latin typeface="Times New Roman" panose="02020603050405020304" pitchFamily="18" charset="0"/>
                <a:cs typeface="Times New Roman" panose="02020603050405020304" pitchFamily="18" charset="0"/>
              </a:rPr>
              <a:t>Develop an AI-powered system capable of analyzing medical images to assist in diagnosing various conditions and abnormalities.</a:t>
            </a:r>
            <a:endParaRPr lang="en-IN" sz="3000" b="1" i="0" dirty="0">
              <a:effectLst/>
              <a:latin typeface="Times New Roman" panose="02020603050405020304" pitchFamily="18" charset="0"/>
              <a:cs typeface="Times New Roman" panose="02020603050405020304" pitchFamily="18" charset="0"/>
            </a:endParaRPr>
          </a:p>
          <a:p>
            <a:pPr marL="457200" indent="-457200">
              <a:lnSpc>
                <a:spcPct val="150000"/>
              </a:lnSpc>
              <a:buFont typeface="Wingdings" panose="05000000000000000000" pitchFamily="2" charset="2"/>
              <a:buChar char="v"/>
            </a:pPr>
            <a:r>
              <a:rPr lang="en-US" sz="3000" b="0" i="0" dirty="0">
                <a:effectLst/>
                <a:latin typeface="Times New Roman" panose="02020603050405020304" pitchFamily="18" charset="0"/>
                <a:cs typeface="Times New Roman" panose="02020603050405020304" pitchFamily="18" charset="0"/>
              </a:rPr>
              <a:t>Create a user-friendly web platform that allows users to upload medical images for analysis and receive instant diagnostic insights, ultimately improving the efficiency and accuracy of medical diagnosis.</a:t>
            </a:r>
          </a:p>
          <a:p>
            <a:pPr>
              <a:lnSpc>
                <a:spcPct val="150000"/>
              </a:lnSpc>
            </a:pPr>
            <a:r>
              <a:rPr lang="en-US" sz="3000" b="1" dirty="0">
                <a:latin typeface="Times New Roman" panose="02020603050405020304" pitchFamily="18" charset="0"/>
                <a:cs typeface="Times New Roman" panose="02020603050405020304" pitchFamily="18" charset="0"/>
              </a:rPr>
              <a:t>SCOPE OF THE PROJECT:</a:t>
            </a:r>
          </a:p>
          <a:p>
            <a:pPr marL="457200" indent="-457200">
              <a:lnSpc>
                <a:spcPct val="150000"/>
              </a:lnSpc>
              <a:buFont typeface="Wingdings" panose="05000000000000000000" pitchFamily="2" charset="2"/>
              <a:buChar char="v"/>
            </a:pPr>
            <a:r>
              <a:rPr lang="en-US" sz="2800" b="0" i="0" dirty="0">
                <a:effectLst/>
                <a:latin typeface="Söhne"/>
              </a:rPr>
              <a:t>The project focuses specifically on medical image analysis using deep learning techniques. It includes preprocessing of medical images, model training, and integration into a web application.</a:t>
            </a:r>
          </a:p>
          <a:p>
            <a:pPr marL="457200" indent="-457200">
              <a:lnSpc>
                <a:spcPct val="150000"/>
              </a:lnSpc>
              <a:buFont typeface="Wingdings" panose="05000000000000000000" pitchFamily="2" charset="2"/>
              <a:buChar char="v"/>
            </a:pPr>
            <a:r>
              <a:rPr lang="en-US" sz="2800" dirty="0">
                <a:latin typeface="Söhne"/>
              </a:rPr>
              <a:t>It focusses on the giving the accurate information about the medical image given as input by the user by specifying the abnormality in it.</a:t>
            </a:r>
            <a:endParaRPr lang="en-US" sz="2800" b="0" i="0" dirty="0">
              <a:effectLst/>
              <a:latin typeface="Söhne"/>
            </a:endParaRPr>
          </a:p>
          <a:p>
            <a:pPr marL="457200" indent="-457200">
              <a:lnSpc>
                <a:spcPct val="150000"/>
              </a:lnSpc>
              <a:buFont typeface="Wingdings" panose="05000000000000000000" pitchFamily="2" charset="2"/>
              <a:buChar char="v"/>
            </a:pPr>
            <a:endParaRPr lang="en-US" sz="3200" b="0" i="0" dirty="0">
              <a:solidFill>
                <a:srgbClr val="ECECEC"/>
              </a:solidFill>
              <a:effectLst/>
              <a:latin typeface="Söhne"/>
            </a:endParaRPr>
          </a:p>
          <a:p>
            <a:pPr marL="457200" indent="-457200">
              <a:lnSpc>
                <a:spcPct val="150000"/>
              </a:lnSpc>
              <a:buFont typeface="Wingdings" panose="05000000000000000000" pitchFamily="2" charset="2"/>
              <a:buChar char="v"/>
            </a:pPr>
            <a:endParaRPr lang="en-US" sz="3200" b="0" i="0" dirty="0">
              <a:solidFill>
                <a:srgbClr val="ECECEC"/>
              </a:solidFill>
              <a:effectLst/>
              <a:latin typeface="Söhne"/>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dirty="0"/>
              <a:t>April 18, 2024</a:t>
            </a:r>
          </a:p>
        </p:txBody>
      </p:sp>
      <p:sp>
        <p:nvSpPr>
          <p:cNvPr id="3" name="Footer Placeholder 2"/>
          <p:cNvSpPr>
            <a:spLocks noGrp="1"/>
          </p:cNvSpPr>
          <p:nvPr>
            <p:ph type="ftr" sz="quarter" idx="11"/>
          </p:nvPr>
        </p:nvSpPr>
        <p:spPr/>
        <p:txBody>
          <a:bodyPr/>
          <a:lstStyle/>
          <a:p>
            <a:r>
              <a:rPr lang="en-IN" dirty="0"/>
              <a:t>DEPARTMENT OF COMPUTER SCIENCE &amp; ENGINEERING   / MEDICLASSIFY: AI POWERED MEDICAL IMAGE DIAGNOSIS</a:t>
            </a:r>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9</a:t>
            </a:fld>
            <a:endParaRPr lang="en-US"/>
          </a:p>
        </p:txBody>
      </p:sp>
      <p:sp>
        <p:nvSpPr>
          <p:cNvPr id="8" name="Rectangle 7"/>
          <p:cNvSpPr/>
          <p:nvPr/>
        </p:nvSpPr>
        <p:spPr>
          <a:xfrm>
            <a:off x="5563955" y="698561"/>
            <a:ext cx="6635343" cy="646331"/>
          </a:xfrm>
          <a:prstGeom prst="rect">
            <a:avLst/>
          </a:prstGeom>
        </p:spPr>
        <p:txBody>
          <a:bodyPr wrap="none">
            <a:spAutoFit/>
          </a:bodyPr>
          <a:lstStyle/>
          <a:p>
            <a:r>
              <a:rPr lang="en-IN" sz="3600" b="1" dirty="0">
                <a:latin typeface="Times New Roman" pitchFamily="18" charset="0"/>
                <a:cs typeface="Times New Roman" pitchFamily="18" charset="0"/>
              </a:rPr>
              <a:t>TIMELINE OF THE PROJECT</a:t>
            </a:r>
            <a:endParaRPr lang="en-IN" sz="3600" dirty="0"/>
          </a:p>
        </p:txBody>
      </p:sp>
      <p:pic>
        <p:nvPicPr>
          <p:cNvPr id="6" name="Picture 5">
            <a:extLst>
              <a:ext uri="{FF2B5EF4-FFF2-40B4-BE49-F238E27FC236}">
                <a16:creationId xmlns:a16="http://schemas.microsoft.com/office/drawing/2014/main" id="{AC241407-14FF-D3A8-6EB3-6473D2726EA6}"/>
              </a:ext>
            </a:extLst>
          </p:cNvPr>
          <p:cNvPicPr>
            <a:picLocks noChangeAspect="1"/>
          </p:cNvPicPr>
          <p:nvPr/>
        </p:nvPicPr>
        <p:blipFill>
          <a:blip r:embed="rId3"/>
          <a:stretch>
            <a:fillRect/>
          </a:stretch>
        </p:blipFill>
        <p:spPr>
          <a:xfrm>
            <a:off x="1456252" y="1709258"/>
            <a:ext cx="15375496" cy="6868484"/>
          </a:xfrm>
          <a:prstGeom prst="rect">
            <a:avLst/>
          </a:prstGeom>
        </p:spPr>
      </p:pic>
    </p:spTree>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Retrospect</Template>
  <TotalTime>2600</TotalTime>
  <Words>2966</Words>
  <Application>Microsoft Office PowerPoint</Application>
  <PresentationFormat>Custom</PresentationFormat>
  <Paragraphs>397</Paragraphs>
  <Slides>43</Slides>
  <Notes>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43</vt:i4>
      </vt:variant>
    </vt:vector>
  </HeadingPairs>
  <TitlesOfParts>
    <vt:vector size="50" baseType="lpstr">
      <vt:lpstr>Söhne</vt:lpstr>
      <vt:lpstr>Wingdings</vt:lpstr>
      <vt:lpstr>Times New Roman</vt:lpstr>
      <vt:lpstr>Calibri Light</vt:lpstr>
      <vt:lpstr>Arial</vt:lpstr>
      <vt:lpstr>Calibri</vt:lpstr>
      <vt:lpstr>Retrospect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Sharad</dc:creator>
  <cp:lastModifiedBy>Dasaradh Ronanki</cp:lastModifiedBy>
  <cp:revision>26</cp:revision>
  <dcterms:modified xsi:type="dcterms:W3CDTF">2024-04-17T19:52:58Z</dcterms:modified>
</cp:coreProperties>
</file>